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290" r:id="rId2"/>
    <p:sldId id="2289" r:id="rId3"/>
    <p:sldId id="2291" r:id="rId4"/>
    <p:sldId id="2170" r:id="rId5"/>
    <p:sldId id="2043" r:id="rId6"/>
    <p:sldId id="2382" r:id="rId7"/>
    <p:sldId id="2318" r:id="rId8"/>
    <p:sldId id="2383" r:id="rId9"/>
    <p:sldId id="2362" r:id="rId10"/>
    <p:sldId id="2319" r:id="rId11"/>
    <p:sldId id="2298" r:id="rId12"/>
    <p:sldId id="2339" r:id="rId13"/>
    <p:sldId id="2340" r:id="rId14"/>
    <p:sldId id="2295" r:id="rId15"/>
    <p:sldId id="2188" r:id="rId16"/>
    <p:sldId id="2365" r:id="rId17"/>
    <p:sldId id="2384" r:id="rId18"/>
    <p:sldId id="2221" r:id="rId19"/>
    <p:sldId id="2385" r:id="rId20"/>
    <p:sldId id="2387" r:id="rId21"/>
    <p:sldId id="2388" r:id="rId22"/>
    <p:sldId id="2386" r:id="rId23"/>
    <p:sldId id="2348" r:id="rId24"/>
    <p:sldId id="2373" r:id="rId25"/>
    <p:sldId id="2351" r:id="rId26"/>
    <p:sldId id="2352" r:id="rId27"/>
    <p:sldId id="2392" r:id="rId28"/>
    <p:sldId id="2393" r:id="rId29"/>
    <p:sldId id="2394" r:id="rId30"/>
    <p:sldId id="2395" r:id="rId31"/>
    <p:sldId id="2297" r:id="rId32"/>
    <p:sldId id="1910" r:id="rId33"/>
    <p:sldId id="2309" r:id="rId34"/>
    <p:sldId id="1911" r:id="rId35"/>
    <p:sldId id="1912" r:id="rId36"/>
    <p:sldId id="2331" r:id="rId37"/>
    <p:sldId id="1913" r:id="rId38"/>
    <p:sldId id="2254" r:id="rId39"/>
    <p:sldId id="1914" r:id="rId40"/>
    <p:sldId id="2311" r:id="rId41"/>
    <p:sldId id="1920" r:id="rId42"/>
    <p:sldId id="2332" r:id="rId43"/>
    <p:sldId id="1922" r:id="rId44"/>
    <p:sldId id="2398" r:id="rId45"/>
    <p:sldId id="1924" r:id="rId46"/>
    <p:sldId id="2358" r:id="rId47"/>
    <p:sldId id="2396" r:id="rId48"/>
    <p:sldId id="1926" r:id="rId49"/>
    <p:sldId id="2134" r:id="rId50"/>
    <p:sldId id="2037" r:id="rId51"/>
    <p:sldId id="2244" r:id="rId52"/>
    <p:sldId id="2039" r:id="rId53"/>
    <p:sldId id="2336" r:id="rId54"/>
    <p:sldId id="2397" r:id="rId55"/>
    <p:sldId id="2377" r:id="rId56"/>
    <p:sldId id="2171" r:id="rId57"/>
  </p:sldIdLst>
  <p:sldSz cx="12190413" cy="6859588"/>
  <p:notesSz cx="6858000" cy="9144000"/>
  <p:custDataLst>
    <p:tags r:id="rId60"/>
  </p:custDataLst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65" userDrawn="1">
          <p15:clr>
            <a:srgbClr val="A4A3A4"/>
          </p15:clr>
        </p15:guide>
        <p15:guide id="2" pos="19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4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EF4"/>
    <a:srgbClr val="2752A0"/>
    <a:srgbClr val="495666"/>
    <a:srgbClr val="044491"/>
    <a:srgbClr val="0070C0"/>
    <a:srgbClr val="384556"/>
    <a:srgbClr val="F2F2F2"/>
    <a:srgbClr val="C00000"/>
    <a:srgbClr val="1481E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90" autoAdjust="0"/>
    <p:restoredTop sz="96318" autoAdjust="0"/>
  </p:normalViewPr>
  <p:slideViewPr>
    <p:cSldViewPr showGuides="1">
      <p:cViewPr>
        <p:scale>
          <a:sx n="75" d="100"/>
          <a:sy n="75" d="100"/>
        </p:scale>
        <p:origin x="278" y="216"/>
      </p:cViewPr>
      <p:guideLst>
        <p:guide orient="horz" pos="1265"/>
        <p:guide pos="19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94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066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96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347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060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622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5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257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400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47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5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Word___5.docx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Word___6.docx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9.png"/><Relationship Id="rId7" Type="http://schemas.openxmlformats.org/officeDocument/2006/relationships/package" Target="../embeddings/Microsoft_Word___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__7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Word___9.docx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__10.docx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package" Target="../embeddings/Microsoft_Word___11.docx"/><Relationship Id="rId7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png"/><Relationship Id="rId5" Type="http://schemas.openxmlformats.org/officeDocument/2006/relationships/image" Target="../media/image12.png"/><Relationship Id="rId4" Type="http://schemas.openxmlformats.org/officeDocument/2006/relationships/image" Target="../media/image25.emf"/><Relationship Id="rId9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Word___13.docx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emf"/><Relationship Id="rId5" Type="http://schemas.openxmlformats.org/officeDocument/2006/relationships/package" Target="../embeddings/Microsoft_Word___14.docx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6.docx"/><Relationship Id="rId3" Type="http://schemas.openxmlformats.org/officeDocument/2006/relationships/image" Target="../media/image35.png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package" Target="../embeddings/Microsoft_Word___15.docx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4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2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4.xml"/><Relationship Id="rId4" Type="http://schemas.openxmlformats.org/officeDocument/2006/relationships/slide" Target="slide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slide" Target="slide34.xml"/><Relationship Id="rId7" Type="http://schemas.openxmlformats.org/officeDocument/2006/relationships/slide" Target="slide41.xml"/><Relationship Id="rId12" Type="http://schemas.openxmlformats.org/officeDocument/2006/relationships/slide" Target="slide52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50.xml"/><Relationship Id="rId5" Type="http://schemas.openxmlformats.org/officeDocument/2006/relationships/slide" Target="slide37.xml"/><Relationship Id="rId10" Type="http://schemas.openxmlformats.org/officeDocument/2006/relationships/slide" Target="slide48.xml"/><Relationship Id="rId4" Type="http://schemas.openxmlformats.org/officeDocument/2006/relationships/slide" Target="slide35.xml"/><Relationship Id="rId9" Type="http://schemas.openxmlformats.org/officeDocument/2006/relationships/slide" Target="slide4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2.xml"/><Relationship Id="rId3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50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emf"/><Relationship Id="rId1" Type="http://schemas.openxmlformats.org/officeDocument/2006/relationships/vmlDrawing" Target="../drawings/vmlDrawing11.vml"/><Relationship Id="rId6" Type="http://schemas.openxmlformats.org/officeDocument/2006/relationships/slide" Target="slide37.xml"/><Relationship Id="rId11" Type="http://schemas.openxmlformats.org/officeDocument/2006/relationships/slide" Target="slide48.xml"/><Relationship Id="rId5" Type="http://schemas.openxmlformats.org/officeDocument/2006/relationships/slide" Target="slide35.xml"/><Relationship Id="rId15" Type="http://schemas.openxmlformats.org/officeDocument/2006/relationships/package" Target="../embeddings/Microsoft_Word___17.docx"/><Relationship Id="rId10" Type="http://schemas.openxmlformats.org/officeDocument/2006/relationships/slide" Target="slide45.xml"/><Relationship Id="rId4" Type="http://schemas.openxmlformats.org/officeDocument/2006/relationships/slide" Target="slide34.xml"/><Relationship Id="rId9" Type="http://schemas.openxmlformats.org/officeDocument/2006/relationships/slide" Target="slide43.xml"/><Relationship Id="rId1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image" Target="../media/image12.png"/><Relationship Id="rId3" Type="http://schemas.openxmlformats.org/officeDocument/2006/relationships/slide" Target="slide34.xml"/><Relationship Id="rId7" Type="http://schemas.openxmlformats.org/officeDocument/2006/relationships/slide" Target="slide41.xml"/><Relationship Id="rId12" Type="http://schemas.openxmlformats.org/officeDocument/2006/relationships/slide" Target="slide52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50.xml"/><Relationship Id="rId5" Type="http://schemas.openxmlformats.org/officeDocument/2006/relationships/slide" Target="slide37.xml"/><Relationship Id="rId10" Type="http://schemas.openxmlformats.org/officeDocument/2006/relationships/slide" Target="slide48.xml"/><Relationship Id="rId4" Type="http://schemas.openxmlformats.org/officeDocument/2006/relationships/slide" Target="slide35.xml"/><Relationship Id="rId9" Type="http://schemas.openxmlformats.org/officeDocument/2006/relationships/slide" Target="slide4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image" Target="../media/image40.png"/><Relationship Id="rId3" Type="http://schemas.openxmlformats.org/officeDocument/2006/relationships/slide" Target="slide34.xml"/><Relationship Id="rId7" Type="http://schemas.openxmlformats.org/officeDocument/2006/relationships/slide" Target="slide41.xml"/><Relationship Id="rId12" Type="http://schemas.openxmlformats.org/officeDocument/2006/relationships/slide" Target="slide52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50.xml"/><Relationship Id="rId5" Type="http://schemas.openxmlformats.org/officeDocument/2006/relationships/slide" Target="slide37.xml"/><Relationship Id="rId10" Type="http://schemas.openxmlformats.org/officeDocument/2006/relationships/slide" Target="slide48.xml"/><Relationship Id="rId4" Type="http://schemas.openxmlformats.org/officeDocument/2006/relationships/slide" Target="slide35.xml"/><Relationship Id="rId9" Type="http://schemas.openxmlformats.org/officeDocument/2006/relationships/slide" Target="slide4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image" Target="../media/image12.png"/><Relationship Id="rId3" Type="http://schemas.openxmlformats.org/officeDocument/2006/relationships/slide" Target="slide34.xml"/><Relationship Id="rId7" Type="http://schemas.openxmlformats.org/officeDocument/2006/relationships/slide" Target="slide41.xml"/><Relationship Id="rId12" Type="http://schemas.openxmlformats.org/officeDocument/2006/relationships/slide" Target="slide52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50.xml"/><Relationship Id="rId5" Type="http://schemas.openxmlformats.org/officeDocument/2006/relationships/slide" Target="slide37.xml"/><Relationship Id="rId10" Type="http://schemas.openxmlformats.org/officeDocument/2006/relationships/slide" Target="slide48.xml"/><Relationship Id="rId4" Type="http://schemas.openxmlformats.org/officeDocument/2006/relationships/slide" Target="slide35.xml"/><Relationship Id="rId9" Type="http://schemas.openxmlformats.org/officeDocument/2006/relationships/slide" Target="slide45.xml"/><Relationship Id="rId1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8.xml"/><Relationship Id="rId3" Type="http://schemas.openxmlformats.org/officeDocument/2006/relationships/package" Target="../embeddings/Microsoft_Word___18.docx"/><Relationship Id="rId7" Type="http://schemas.openxmlformats.org/officeDocument/2006/relationships/slide" Target="slide35.xml"/><Relationship Id="rId12" Type="http://schemas.openxmlformats.org/officeDocument/2006/relationships/slide" Target="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slide" Target="slide34.xml"/><Relationship Id="rId11" Type="http://schemas.openxmlformats.org/officeDocument/2006/relationships/slide" Target="slide43.xml"/><Relationship Id="rId5" Type="http://schemas.openxmlformats.org/officeDocument/2006/relationships/slide" Target="slide32.xml"/><Relationship Id="rId15" Type="http://schemas.openxmlformats.org/officeDocument/2006/relationships/slide" Target="slide52.xml"/><Relationship Id="rId10" Type="http://schemas.openxmlformats.org/officeDocument/2006/relationships/slide" Target="slide41.xml"/><Relationship Id="rId4" Type="http://schemas.openxmlformats.org/officeDocument/2006/relationships/image" Target="../media/image41.emf"/><Relationship Id="rId9" Type="http://schemas.openxmlformats.org/officeDocument/2006/relationships/slide" Target="slide39.xml"/><Relationship Id="rId14" Type="http://schemas.openxmlformats.org/officeDocument/2006/relationships/slide" Target="slide5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2.xml"/><Relationship Id="rId18" Type="http://schemas.openxmlformats.org/officeDocument/2006/relationships/image" Target="../media/image43.emf"/><Relationship Id="rId3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50.xml"/><Relationship Id="rId17" Type="http://schemas.openxmlformats.org/officeDocument/2006/relationships/package" Target="../embeddings/Microsoft_Word___20.docx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emf"/><Relationship Id="rId20" Type="http://schemas.openxmlformats.org/officeDocument/2006/relationships/image" Target="../media/image44.emf"/><Relationship Id="rId1" Type="http://schemas.openxmlformats.org/officeDocument/2006/relationships/vmlDrawing" Target="../drawings/vmlDrawing13.vml"/><Relationship Id="rId6" Type="http://schemas.openxmlformats.org/officeDocument/2006/relationships/slide" Target="slide37.xml"/><Relationship Id="rId11" Type="http://schemas.openxmlformats.org/officeDocument/2006/relationships/slide" Target="slide48.xml"/><Relationship Id="rId5" Type="http://schemas.openxmlformats.org/officeDocument/2006/relationships/slide" Target="slide35.xml"/><Relationship Id="rId15" Type="http://schemas.openxmlformats.org/officeDocument/2006/relationships/package" Target="../embeddings/Microsoft_Word___19.docx"/><Relationship Id="rId10" Type="http://schemas.openxmlformats.org/officeDocument/2006/relationships/slide" Target="slide45.xml"/><Relationship Id="rId19" Type="http://schemas.openxmlformats.org/officeDocument/2006/relationships/package" Target="../embeddings/Microsoft_Word___21.docx"/><Relationship Id="rId4" Type="http://schemas.openxmlformats.org/officeDocument/2006/relationships/slide" Target="slide34.xml"/><Relationship Id="rId9" Type="http://schemas.openxmlformats.org/officeDocument/2006/relationships/slide" Target="slide43.xml"/><Relationship Id="rId1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slide" Target="slide34.xml"/><Relationship Id="rId7" Type="http://schemas.openxmlformats.org/officeDocument/2006/relationships/slide" Target="slide41.xml"/><Relationship Id="rId12" Type="http://schemas.openxmlformats.org/officeDocument/2006/relationships/slide" Target="slide52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50.xml"/><Relationship Id="rId5" Type="http://schemas.openxmlformats.org/officeDocument/2006/relationships/slide" Target="slide37.xml"/><Relationship Id="rId10" Type="http://schemas.openxmlformats.org/officeDocument/2006/relationships/slide" Target="slide48.xml"/><Relationship Id="rId4" Type="http://schemas.openxmlformats.org/officeDocument/2006/relationships/slide" Target="slide35.xml"/><Relationship Id="rId9" Type="http://schemas.openxmlformats.org/officeDocument/2006/relationships/slide" Target="slide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2.xml"/><Relationship Id="rId3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50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emf"/><Relationship Id="rId1" Type="http://schemas.openxmlformats.org/officeDocument/2006/relationships/vmlDrawing" Target="../drawings/vmlDrawing14.vml"/><Relationship Id="rId6" Type="http://schemas.openxmlformats.org/officeDocument/2006/relationships/slide" Target="slide37.xml"/><Relationship Id="rId11" Type="http://schemas.openxmlformats.org/officeDocument/2006/relationships/slide" Target="slide48.xml"/><Relationship Id="rId5" Type="http://schemas.openxmlformats.org/officeDocument/2006/relationships/slide" Target="slide35.xml"/><Relationship Id="rId15" Type="http://schemas.openxmlformats.org/officeDocument/2006/relationships/package" Target="../embeddings/Microsoft_Word___22.docx"/><Relationship Id="rId10" Type="http://schemas.openxmlformats.org/officeDocument/2006/relationships/slide" Target="slide45.xml"/><Relationship Id="rId4" Type="http://schemas.openxmlformats.org/officeDocument/2006/relationships/slide" Target="slide34.xml"/><Relationship Id="rId9" Type="http://schemas.openxmlformats.org/officeDocument/2006/relationships/slide" Target="slide43.xml"/><Relationship Id="rId1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8.xml"/><Relationship Id="rId3" Type="http://schemas.openxmlformats.org/officeDocument/2006/relationships/package" Target="../embeddings/Microsoft_Word___23.docx"/><Relationship Id="rId7" Type="http://schemas.openxmlformats.org/officeDocument/2006/relationships/slide" Target="slide35.xml"/><Relationship Id="rId12" Type="http://schemas.openxmlformats.org/officeDocument/2006/relationships/slide" Target="slide45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png"/><Relationship Id="rId1" Type="http://schemas.openxmlformats.org/officeDocument/2006/relationships/vmlDrawing" Target="../drawings/vmlDrawing15.vml"/><Relationship Id="rId6" Type="http://schemas.openxmlformats.org/officeDocument/2006/relationships/slide" Target="slide34.xml"/><Relationship Id="rId11" Type="http://schemas.openxmlformats.org/officeDocument/2006/relationships/slide" Target="slide43.xml"/><Relationship Id="rId5" Type="http://schemas.openxmlformats.org/officeDocument/2006/relationships/slide" Target="slide32.xml"/><Relationship Id="rId15" Type="http://schemas.openxmlformats.org/officeDocument/2006/relationships/slide" Target="slide52.xml"/><Relationship Id="rId10" Type="http://schemas.openxmlformats.org/officeDocument/2006/relationships/slide" Target="slide41.xml"/><Relationship Id="rId4" Type="http://schemas.openxmlformats.org/officeDocument/2006/relationships/image" Target="../media/image46.emf"/><Relationship Id="rId9" Type="http://schemas.openxmlformats.org/officeDocument/2006/relationships/slide" Target="slide39.xml"/><Relationship Id="rId14" Type="http://schemas.openxmlformats.org/officeDocument/2006/relationships/slide" Target="slide5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2.xml"/><Relationship Id="rId3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50.xml"/><Relationship Id="rId1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emf"/><Relationship Id="rId1" Type="http://schemas.openxmlformats.org/officeDocument/2006/relationships/vmlDrawing" Target="../drawings/vmlDrawing16.vml"/><Relationship Id="rId6" Type="http://schemas.openxmlformats.org/officeDocument/2006/relationships/slide" Target="slide37.xml"/><Relationship Id="rId11" Type="http://schemas.openxmlformats.org/officeDocument/2006/relationships/slide" Target="slide48.xml"/><Relationship Id="rId5" Type="http://schemas.openxmlformats.org/officeDocument/2006/relationships/slide" Target="slide35.xml"/><Relationship Id="rId15" Type="http://schemas.openxmlformats.org/officeDocument/2006/relationships/package" Target="../embeddings/Microsoft_Word___24.docx"/><Relationship Id="rId10" Type="http://schemas.openxmlformats.org/officeDocument/2006/relationships/slide" Target="slide45.xml"/><Relationship Id="rId4" Type="http://schemas.openxmlformats.org/officeDocument/2006/relationships/slide" Target="slide34.xml"/><Relationship Id="rId9" Type="http://schemas.openxmlformats.org/officeDocument/2006/relationships/slide" Target="slide43.xml"/><Relationship Id="rId1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8.xml"/><Relationship Id="rId18" Type="http://schemas.openxmlformats.org/officeDocument/2006/relationships/package" Target="../embeddings/Microsoft_Word___26.docx"/><Relationship Id="rId3" Type="http://schemas.openxmlformats.org/officeDocument/2006/relationships/package" Target="../embeddings/Microsoft_Word___25.docx"/><Relationship Id="rId7" Type="http://schemas.openxmlformats.org/officeDocument/2006/relationships/slide" Target="slide35.xml"/><Relationship Id="rId12" Type="http://schemas.openxmlformats.org/officeDocument/2006/relationships/slide" Target="slide45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png"/><Relationship Id="rId1" Type="http://schemas.openxmlformats.org/officeDocument/2006/relationships/vmlDrawing" Target="../drawings/vmlDrawing17.vml"/><Relationship Id="rId6" Type="http://schemas.openxmlformats.org/officeDocument/2006/relationships/slide" Target="slide34.xml"/><Relationship Id="rId11" Type="http://schemas.openxmlformats.org/officeDocument/2006/relationships/slide" Target="slide43.xml"/><Relationship Id="rId5" Type="http://schemas.openxmlformats.org/officeDocument/2006/relationships/slide" Target="slide32.xml"/><Relationship Id="rId15" Type="http://schemas.openxmlformats.org/officeDocument/2006/relationships/slide" Target="slide52.xml"/><Relationship Id="rId10" Type="http://schemas.openxmlformats.org/officeDocument/2006/relationships/slide" Target="slide41.xml"/><Relationship Id="rId19" Type="http://schemas.openxmlformats.org/officeDocument/2006/relationships/image" Target="../media/image50.emf"/><Relationship Id="rId4" Type="http://schemas.openxmlformats.org/officeDocument/2006/relationships/image" Target="../media/image49.emf"/><Relationship Id="rId9" Type="http://schemas.openxmlformats.org/officeDocument/2006/relationships/slide" Target="slide39.xml"/><Relationship Id="rId14" Type="http://schemas.openxmlformats.org/officeDocument/2006/relationships/slide" Target="slide50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8.xml"/><Relationship Id="rId18" Type="http://schemas.openxmlformats.org/officeDocument/2006/relationships/package" Target="../embeddings/Microsoft_Word___28.docx"/><Relationship Id="rId3" Type="http://schemas.openxmlformats.org/officeDocument/2006/relationships/package" Target="../embeddings/Microsoft_Word___27.docx"/><Relationship Id="rId7" Type="http://schemas.openxmlformats.org/officeDocument/2006/relationships/slide" Target="slide35.xml"/><Relationship Id="rId12" Type="http://schemas.openxmlformats.org/officeDocument/2006/relationships/slide" Target="slide45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png"/><Relationship Id="rId1" Type="http://schemas.openxmlformats.org/officeDocument/2006/relationships/vmlDrawing" Target="../drawings/vmlDrawing18.vml"/><Relationship Id="rId6" Type="http://schemas.openxmlformats.org/officeDocument/2006/relationships/slide" Target="slide34.xml"/><Relationship Id="rId11" Type="http://schemas.openxmlformats.org/officeDocument/2006/relationships/slide" Target="slide43.xml"/><Relationship Id="rId5" Type="http://schemas.openxmlformats.org/officeDocument/2006/relationships/slide" Target="slide32.xml"/><Relationship Id="rId15" Type="http://schemas.openxmlformats.org/officeDocument/2006/relationships/slide" Target="slide52.xml"/><Relationship Id="rId10" Type="http://schemas.openxmlformats.org/officeDocument/2006/relationships/slide" Target="slide41.xml"/><Relationship Id="rId19" Type="http://schemas.openxmlformats.org/officeDocument/2006/relationships/image" Target="../media/image53.emf"/><Relationship Id="rId4" Type="http://schemas.openxmlformats.org/officeDocument/2006/relationships/image" Target="../media/image52.emf"/><Relationship Id="rId9" Type="http://schemas.openxmlformats.org/officeDocument/2006/relationships/slide" Target="slide39.xml"/><Relationship Id="rId14" Type="http://schemas.openxmlformats.org/officeDocument/2006/relationships/slide" Target="slide5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image" Target="../media/image54.png"/><Relationship Id="rId3" Type="http://schemas.openxmlformats.org/officeDocument/2006/relationships/slide" Target="slide34.xml"/><Relationship Id="rId7" Type="http://schemas.openxmlformats.org/officeDocument/2006/relationships/slide" Target="slide41.xml"/><Relationship Id="rId12" Type="http://schemas.openxmlformats.org/officeDocument/2006/relationships/slide" Target="slide52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50.xml"/><Relationship Id="rId5" Type="http://schemas.openxmlformats.org/officeDocument/2006/relationships/slide" Target="slide37.xml"/><Relationship Id="rId10" Type="http://schemas.openxmlformats.org/officeDocument/2006/relationships/slide" Target="slide48.xml"/><Relationship Id="rId4" Type="http://schemas.openxmlformats.org/officeDocument/2006/relationships/slide" Target="slide35.xml"/><Relationship Id="rId9" Type="http://schemas.openxmlformats.org/officeDocument/2006/relationships/slide" Target="slide4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2.xml"/><Relationship Id="rId3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50.xml"/><Relationship Id="rId17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5.emf"/><Relationship Id="rId1" Type="http://schemas.openxmlformats.org/officeDocument/2006/relationships/vmlDrawing" Target="../drawings/vmlDrawing19.vml"/><Relationship Id="rId6" Type="http://schemas.openxmlformats.org/officeDocument/2006/relationships/slide" Target="slide37.xml"/><Relationship Id="rId11" Type="http://schemas.openxmlformats.org/officeDocument/2006/relationships/slide" Target="slide48.xml"/><Relationship Id="rId5" Type="http://schemas.openxmlformats.org/officeDocument/2006/relationships/slide" Target="slide35.xml"/><Relationship Id="rId15" Type="http://schemas.openxmlformats.org/officeDocument/2006/relationships/package" Target="../embeddings/Microsoft_Word___29.docx"/><Relationship Id="rId10" Type="http://schemas.openxmlformats.org/officeDocument/2006/relationships/slide" Target="slide45.xml"/><Relationship Id="rId4" Type="http://schemas.openxmlformats.org/officeDocument/2006/relationships/slide" Target="slide34.xml"/><Relationship Id="rId9" Type="http://schemas.openxmlformats.org/officeDocument/2006/relationships/slide" Target="slide43.xml"/><Relationship Id="rId1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image" Target="../media/image12.png"/><Relationship Id="rId3" Type="http://schemas.openxmlformats.org/officeDocument/2006/relationships/slide" Target="slide34.xml"/><Relationship Id="rId7" Type="http://schemas.openxmlformats.org/officeDocument/2006/relationships/slide" Target="slide41.xml"/><Relationship Id="rId12" Type="http://schemas.openxmlformats.org/officeDocument/2006/relationships/slide" Target="slide52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50.xml"/><Relationship Id="rId5" Type="http://schemas.openxmlformats.org/officeDocument/2006/relationships/slide" Target="slide37.xml"/><Relationship Id="rId10" Type="http://schemas.openxmlformats.org/officeDocument/2006/relationships/slide" Target="slide48.xml"/><Relationship Id="rId4" Type="http://schemas.openxmlformats.org/officeDocument/2006/relationships/slide" Target="slide35.xml"/><Relationship Id="rId9" Type="http://schemas.openxmlformats.org/officeDocument/2006/relationships/slide" Target="slide45.xml"/><Relationship Id="rId14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8.xml"/><Relationship Id="rId3" Type="http://schemas.openxmlformats.org/officeDocument/2006/relationships/package" Target="../embeddings/Microsoft_Word___30.docx"/><Relationship Id="rId7" Type="http://schemas.openxmlformats.org/officeDocument/2006/relationships/slide" Target="slide35.xml"/><Relationship Id="rId12" Type="http://schemas.openxmlformats.org/officeDocument/2006/relationships/slide" Target="slide45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7.png"/><Relationship Id="rId1" Type="http://schemas.openxmlformats.org/officeDocument/2006/relationships/vmlDrawing" Target="../drawings/vmlDrawing20.vml"/><Relationship Id="rId6" Type="http://schemas.openxmlformats.org/officeDocument/2006/relationships/slide" Target="slide34.xml"/><Relationship Id="rId11" Type="http://schemas.openxmlformats.org/officeDocument/2006/relationships/slide" Target="slide43.xml"/><Relationship Id="rId5" Type="http://schemas.openxmlformats.org/officeDocument/2006/relationships/slide" Target="slide32.xml"/><Relationship Id="rId15" Type="http://schemas.openxmlformats.org/officeDocument/2006/relationships/slide" Target="slide52.xml"/><Relationship Id="rId10" Type="http://schemas.openxmlformats.org/officeDocument/2006/relationships/slide" Target="slide41.xml"/><Relationship Id="rId4" Type="http://schemas.openxmlformats.org/officeDocument/2006/relationships/image" Target="../media/image56.emf"/><Relationship Id="rId9" Type="http://schemas.openxmlformats.org/officeDocument/2006/relationships/slide" Target="slide39.xml"/><Relationship Id="rId14" Type="http://schemas.openxmlformats.org/officeDocument/2006/relationships/slide" Target="slide50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2.xml"/><Relationship Id="rId3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50.xml"/><Relationship Id="rId1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.emf"/><Relationship Id="rId1" Type="http://schemas.openxmlformats.org/officeDocument/2006/relationships/vmlDrawing" Target="../drawings/vmlDrawing21.vml"/><Relationship Id="rId6" Type="http://schemas.openxmlformats.org/officeDocument/2006/relationships/slide" Target="slide37.xml"/><Relationship Id="rId11" Type="http://schemas.openxmlformats.org/officeDocument/2006/relationships/slide" Target="slide48.xml"/><Relationship Id="rId5" Type="http://schemas.openxmlformats.org/officeDocument/2006/relationships/slide" Target="slide35.xml"/><Relationship Id="rId15" Type="http://schemas.openxmlformats.org/officeDocument/2006/relationships/package" Target="../embeddings/Microsoft_Word___31.docx"/><Relationship Id="rId10" Type="http://schemas.openxmlformats.org/officeDocument/2006/relationships/slide" Target="slide45.xml"/><Relationship Id="rId4" Type="http://schemas.openxmlformats.org/officeDocument/2006/relationships/slide" Target="slide34.xml"/><Relationship Id="rId9" Type="http://schemas.openxmlformats.org/officeDocument/2006/relationships/slide" Target="slide43.xml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image" Target="../media/image59.png"/><Relationship Id="rId3" Type="http://schemas.openxmlformats.org/officeDocument/2006/relationships/slide" Target="slide34.xml"/><Relationship Id="rId7" Type="http://schemas.openxmlformats.org/officeDocument/2006/relationships/slide" Target="slide41.xml"/><Relationship Id="rId12" Type="http://schemas.openxmlformats.org/officeDocument/2006/relationships/slide" Target="slide52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50.xml"/><Relationship Id="rId5" Type="http://schemas.openxmlformats.org/officeDocument/2006/relationships/slide" Target="slide37.xml"/><Relationship Id="rId10" Type="http://schemas.openxmlformats.org/officeDocument/2006/relationships/slide" Target="slide48.xml"/><Relationship Id="rId4" Type="http://schemas.openxmlformats.org/officeDocument/2006/relationships/slide" Target="slide35.xml"/><Relationship Id="rId9" Type="http://schemas.openxmlformats.org/officeDocument/2006/relationships/slide" Target="slide45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2.xml"/><Relationship Id="rId3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50.xml"/><Relationship Id="rId1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0.emf"/><Relationship Id="rId1" Type="http://schemas.openxmlformats.org/officeDocument/2006/relationships/vmlDrawing" Target="../drawings/vmlDrawing22.vml"/><Relationship Id="rId6" Type="http://schemas.openxmlformats.org/officeDocument/2006/relationships/slide" Target="slide37.xml"/><Relationship Id="rId11" Type="http://schemas.openxmlformats.org/officeDocument/2006/relationships/slide" Target="slide48.xml"/><Relationship Id="rId5" Type="http://schemas.openxmlformats.org/officeDocument/2006/relationships/slide" Target="slide35.xml"/><Relationship Id="rId15" Type="http://schemas.openxmlformats.org/officeDocument/2006/relationships/package" Target="../embeddings/Microsoft_Word___32.docx"/><Relationship Id="rId10" Type="http://schemas.openxmlformats.org/officeDocument/2006/relationships/slide" Target="slide45.xml"/><Relationship Id="rId4" Type="http://schemas.openxmlformats.org/officeDocument/2006/relationships/slide" Target="slide34.xml"/><Relationship Id="rId9" Type="http://schemas.openxmlformats.org/officeDocument/2006/relationships/slide" Target="slide43.xml"/><Relationship Id="rId14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image" Target="../media/image61.png"/><Relationship Id="rId3" Type="http://schemas.openxmlformats.org/officeDocument/2006/relationships/slide" Target="slide34.xml"/><Relationship Id="rId7" Type="http://schemas.openxmlformats.org/officeDocument/2006/relationships/slide" Target="slide41.xml"/><Relationship Id="rId12" Type="http://schemas.openxmlformats.org/officeDocument/2006/relationships/slide" Target="slide52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50.xml"/><Relationship Id="rId5" Type="http://schemas.openxmlformats.org/officeDocument/2006/relationships/slide" Target="slide37.xml"/><Relationship Id="rId10" Type="http://schemas.openxmlformats.org/officeDocument/2006/relationships/slide" Target="slide48.xml"/><Relationship Id="rId4" Type="http://schemas.openxmlformats.org/officeDocument/2006/relationships/slide" Target="slide35.xml"/><Relationship Id="rId9" Type="http://schemas.openxmlformats.org/officeDocument/2006/relationships/slide" Target="slide45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2.xml"/><Relationship Id="rId3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50.xml"/><Relationship Id="rId17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2.emf"/><Relationship Id="rId1" Type="http://schemas.openxmlformats.org/officeDocument/2006/relationships/vmlDrawing" Target="../drawings/vmlDrawing23.vml"/><Relationship Id="rId6" Type="http://schemas.openxmlformats.org/officeDocument/2006/relationships/slide" Target="slide37.xml"/><Relationship Id="rId11" Type="http://schemas.openxmlformats.org/officeDocument/2006/relationships/slide" Target="slide48.xml"/><Relationship Id="rId5" Type="http://schemas.openxmlformats.org/officeDocument/2006/relationships/slide" Target="slide35.xml"/><Relationship Id="rId15" Type="http://schemas.openxmlformats.org/officeDocument/2006/relationships/package" Target="../embeddings/Microsoft_Word___33.docx"/><Relationship Id="rId10" Type="http://schemas.openxmlformats.org/officeDocument/2006/relationships/slide" Target="slide45.xml"/><Relationship Id="rId4" Type="http://schemas.openxmlformats.org/officeDocument/2006/relationships/slide" Target="slide34.xml"/><Relationship Id="rId9" Type="http://schemas.openxmlformats.org/officeDocument/2006/relationships/slide" Target="slide43.xml"/><Relationship Id="rId14" Type="http://schemas.openxmlformats.org/officeDocument/2006/relationships/image" Target="../media/image1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image" Target="../media/image61.png"/><Relationship Id="rId3" Type="http://schemas.openxmlformats.org/officeDocument/2006/relationships/slide" Target="slide34.xml"/><Relationship Id="rId7" Type="http://schemas.openxmlformats.org/officeDocument/2006/relationships/slide" Target="slide41.xml"/><Relationship Id="rId12" Type="http://schemas.openxmlformats.org/officeDocument/2006/relationships/slide" Target="slide52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50.xml"/><Relationship Id="rId5" Type="http://schemas.openxmlformats.org/officeDocument/2006/relationships/slide" Target="slide37.xml"/><Relationship Id="rId10" Type="http://schemas.openxmlformats.org/officeDocument/2006/relationships/slide" Target="slide48.xml"/><Relationship Id="rId4" Type="http://schemas.openxmlformats.org/officeDocument/2006/relationships/slide" Target="slide35.xml"/><Relationship Id="rId9" Type="http://schemas.openxmlformats.org/officeDocument/2006/relationships/slide" Target="slide45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2.xml"/><Relationship Id="rId18" Type="http://schemas.openxmlformats.org/officeDocument/2006/relationships/image" Target="../media/image64.emf"/><Relationship Id="rId3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50.xml"/><Relationship Id="rId17" Type="http://schemas.openxmlformats.org/officeDocument/2006/relationships/package" Target="../embeddings/Microsoft_Word___35.docx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3.emf"/><Relationship Id="rId20" Type="http://schemas.openxmlformats.org/officeDocument/2006/relationships/image" Target="../media/image61.png"/><Relationship Id="rId1" Type="http://schemas.openxmlformats.org/officeDocument/2006/relationships/vmlDrawing" Target="../drawings/vmlDrawing24.vml"/><Relationship Id="rId6" Type="http://schemas.openxmlformats.org/officeDocument/2006/relationships/slide" Target="slide37.xml"/><Relationship Id="rId11" Type="http://schemas.openxmlformats.org/officeDocument/2006/relationships/slide" Target="slide48.xml"/><Relationship Id="rId5" Type="http://schemas.openxmlformats.org/officeDocument/2006/relationships/slide" Target="slide35.xml"/><Relationship Id="rId15" Type="http://schemas.openxmlformats.org/officeDocument/2006/relationships/package" Target="../embeddings/Microsoft_Word___34.docx"/><Relationship Id="rId10" Type="http://schemas.openxmlformats.org/officeDocument/2006/relationships/slide" Target="slide45.xml"/><Relationship Id="rId19" Type="http://schemas.openxmlformats.org/officeDocument/2006/relationships/slide" Target="slide3.xml"/><Relationship Id="rId4" Type="http://schemas.openxmlformats.org/officeDocument/2006/relationships/slide" Target="slide34.xml"/><Relationship Id="rId9" Type="http://schemas.openxmlformats.org/officeDocument/2006/relationships/slide" Target="slide43.xml"/><Relationship Id="rId14" Type="http://schemas.openxmlformats.org/officeDocument/2006/relationships/image" Target="../media/image1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3.docx"/><Relationship Id="rId3" Type="http://schemas.openxmlformats.org/officeDocument/2006/relationships/image" Target="../media/image9.pn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__2.docx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__1.docx"/><Relationship Id="rId9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08" y="2046515"/>
            <a:ext cx="4917600" cy="276615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 flipV="1">
            <a:off x="7272338" y="2046604"/>
            <a:ext cx="4918075" cy="276606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198880" y="0"/>
            <a:ext cx="1002030" cy="11309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16"/>
          <p:cNvSpPr/>
          <p:nvPr userDrawn="1"/>
        </p:nvSpPr>
        <p:spPr>
          <a:xfrm>
            <a:off x="1375859" y="185620"/>
            <a:ext cx="648072" cy="759695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矩形 59"/>
          <p:cNvSpPr/>
          <p:nvPr/>
        </p:nvSpPr>
        <p:spPr>
          <a:xfrm flipV="1">
            <a:off x="0" y="2047240"/>
            <a:ext cx="7272655" cy="27660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70635" y="3506470"/>
            <a:ext cx="3380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DIERZHANG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70799" y="401079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>
                <a:solidFill>
                  <a:schemeClr val="bg1"/>
                </a:solidFill>
              </a:rPr>
              <a:t>第</a:t>
            </a:r>
            <a:r>
              <a:rPr lang="zh-CN" altLang="en-US" dirty="0" smtClean="0">
                <a:solidFill>
                  <a:schemeClr val="bg1"/>
                </a:solidFill>
              </a:rPr>
              <a:t>二</a:t>
            </a:r>
            <a:r>
              <a:rPr lang="zh-CN" altLang="zh-CN" dirty="0" smtClean="0">
                <a:solidFill>
                  <a:schemeClr val="bg1"/>
                </a:solidFill>
              </a:rPr>
              <a:t>章</a:t>
            </a:r>
            <a:endParaRPr lang="zh-CN" altLang="zh-CN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98880" y="2566670"/>
            <a:ext cx="3053715" cy="8553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sz="5400" b="1" kern="100" dirty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rPr>
              <a:t>4</a:t>
            </a:r>
            <a:r>
              <a:rPr lang="zh-CN" altLang="zh-CN" sz="5400" b="1" kern="100" dirty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rPr>
              <a:t>　单摆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405458"/>
            <a:ext cx="1141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青岛市第一中学月考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点为单摆的固定悬点，现将摆球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可视为质点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拉至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点，此时细线处于张紧状态，释放摆球，摆球将在竖直</a:t>
            </a:r>
            <a:r>
              <a:rPr lang="zh-CN" altLang="zh-CN" sz="2800" kern="100" spc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平面内的</a:t>
            </a:r>
            <a:r>
              <a:rPr lang="en-US" altLang="zh-CN" sz="2800" i="1" kern="100" spc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spc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spc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spc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之间来回摆动，</a:t>
            </a:r>
            <a:r>
              <a:rPr lang="en-US" altLang="zh-CN" sz="2800" i="1" kern="100" spc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spc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点为运动中的最低位置，则在摆动过程中</a:t>
            </a:r>
            <a:endParaRPr lang="zh-CN" altLang="zh-CN" sz="1050" kern="100" spc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摆球受到重力、拉力、回复力三个力的作用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摆球在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点处，速度为零，回复力也为零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摆球在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点处，速度最大，细线拉力也最大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摆球在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点处，速度最大，回复力也最大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586506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1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TextBox 14"/>
          <p:cNvSpPr txBox="1"/>
          <p:nvPr/>
        </p:nvSpPr>
        <p:spPr>
          <a:xfrm>
            <a:off x="233628" y="4292685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144386" name="Picture 2" descr="2-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582" y="2550547"/>
            <a:ext cx="1739263" cy="304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8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70206" y="765497"/>
            <a:ext cx="11250000" cy="3744417"/>
            <a:chOff x="471000" y="934424"/>
            <a:chExt cx="11250000" cy="3744417"/>
          </a:xfrm>
        </p:grpSpPr>
        <p:sp>
          <p:nvSpPr>
            <p:cNvPr id="6" name="圆角矩形 5"/>
            <p:cNvSpPr/>
            <p:nvPr/>
          </p:nvSpPr>
          <p:spPr>
            <a:xfrm>
              <a:off x="471000" y="1094415"/>
              <a:ext cx="11250000" cy="3584426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735521" y="1102936"/>
            <a:ext cx="795197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摆球在运动过程中只受到重力和拉力作用，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摆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球在摆动过程中，在最高点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处速度为零，回复力最大，合力不为零，在最低点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处，速度最大，回复力为零，细线的拉力最大，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1" name="Picture 2" descr="2-6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19" y="1163002"/>
            <a:ext cx="1739263" cy="304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26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926297"/>
            <a:ext cx="11412000" cy="3249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如图所示为一单摆的振动图像，则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时刻摆线的拉力等大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时刻摆球速度相等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时刻摆球速度正在减小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时刻摆线的拉力正在减小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1107345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2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TextBox 14"/>
          <p:cNvSpPr txBox="1"/>
          <p:nvPr/>
        </p:nvSpPr>
        <p:spPr>
          <a:xfrm>
            <a:off x="243153" y="1620069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243153" y="3547502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145410" name="Picture 2" descr="2-7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74" y="1812975"/>
            <a:ext cx="3359936" cy="200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62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70206" y="395933"/>
            <a:ext cx="11250000" cy="5616624"/>
            <a:chOff x="471000" y="934424"/>
            <a:chExt cx="11250000" cy="5616624"/>
          </a:xfrm>
        </p:grpSpPr>
        <p:sp>
          <p:nvSpPr>
            <p:cNvPr id="13" name="圆角矩形 12"/>
            <p:cNvSpPr/>
            <p:nvPr/>
          </p:nvSpPr>
          <p:spPr>
            <a:xfrm>
              <a:off x="471000" y="1094414"/>
              <a:ext cx="11250000" cy="5456634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704425" y="674440"/>
            <a:ext cx="107815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spc="-5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由题图可知，</a:t>
            </a:r>
            <a:r>
              <a:rPr lang="en-US" altLang="zh-CN" sz="2800" i="1" kern="100" spc="-5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spc="-5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spc="-5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spc="-5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spc="-5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spc="-5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时刻摆球的位移相等</a:t>
            </a:r>
            <a:r>
              <a:rPr lang="zh-CN" altLang="zh-CN" sz="2800" kern="100" spc="-5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spc="-5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根据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对称性可知单摆振动的速度大小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相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等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，故摆线拉力大小相等，故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时刻摆球在负的最大位移处，速度为零，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时刻摆球向平衡位置运动，所以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时刻摆球速度不相等，故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时刻摆球正靠近平衡位置，速度正在增大，故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时刻摆球正远离平衡位置，速度正在减小，摆线拉力也减小，故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7" name="Picture 2" descr="2-7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06" y="699048"/>
            <a:ext cx="3359936" cy="200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>
            <a:hlinkClick r:id="rId4" action="ppaction://hlinksldjump"/>
          </p:cNvPr>
          <p:cNvSpPr/>
          <p:nvPr/>
        </p:nvSpPr>
        <p:spPr>
          <a:xfrm>
            <a:off x="11206480" y="6454140"/>
            <a:ext cx="983615" cy="4051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58509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6" b="24447"/>
          <a:stretch/>
        </p:blipFill>
        <p:spPr>
          <a:xfrm>
            <a:off x="0" y="1657350"/>
            <a:ext cx="12189600" cy="35242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 flipV="1">
            <a:off x="0" y="1665287"/>
            <a:ext cx="12189600" cy="3523229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flipV="1">
            <a:off x="0" y="2889635"/>
            <a:ext cx="3714750" cy="1080000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flipV="1">
            <a:off x="4503738" y="2906713"/>
            <a:ext cx="7686675" cy="1045845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86985" y="3035846"/>
            <a:ext cx="69128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单摆的周期</a:t>
            </a:r>
          </a:p>
        </p:txBody>
      </p:sp>
      <p:sp>
        <p:nvSpPr>
          <p:cNvPr id="14" name="矩形 13"/>
          <p:cNvSpPr/>
          <p:nvPr/>
        </p:nvSpPr>
        <p:spPr>
          <a:xfrm>
            <a:off x="2350770" y="3014663"/>
            <a:ext cx="8191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endParaRPr lang="zh-CN" altLang="en-US" sz="48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9206" y="477466"/>
            <a:ext cx="11412000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所示，摆球质量相同、摆长不同的单摆，摆动周期不同；如图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所示，摆长相同而摆球质量不同或振幅不同的单摆振动周期却相同，这说明什么？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9206" y="4797946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这说明单摆的周期与摆长有关，而与摆球质量及振幅无关。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46434" name="Picture 2" descr="2+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142" y="2277666"/>
            <a:ext cx="5608128" cy="232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897513"/>
            <a:ext cx="11412000" cy="514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周期公式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提出：周期公式是荷兰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物理学家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首先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提出的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0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公式：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即周期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成正比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，与重力加速度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的二次方根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成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而与振幅、摆球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质量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说明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单摆的周期公式在单摆偏角很小时成立。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公式中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是摆长，即悬点到摆球球心的距离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线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为摆球的直径。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300" kern="100" dirty="0" smtClean="0"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公式中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是单摆所在地的重力加速度，由单摆所在的空间位置决定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0"/>
            <a:ext cx="12190413" cy="6934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5B6B"/>
              </a:solidFill>
            </a:endParaRPr>
          </a:p>
        </p:txBody>
      </p:sp>
      <p:sp>
        <p:nvSpPr>
          <p:cNvPr id="12" name="流程图: 离页连接符 11"/>
          <p:cNvSpPr/>
          <p:nvPr/>
        </p:nvSpPr>
        <p:spPr>
          <a:xfrm>
            <a:off x="486354" y="0"/>
            <a:ext cx="1804035" cy="861695"/>
          </a:xfrm>
          <a:prstGeom prst="flowChartOffpage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3858" y="88737"/>
            <a:ext cx="170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kern="1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梳理与总结</a:t>
            </a:r>
            <a:endParaRPr lang="zh-CN" altLang="zh-CN" b="1" kern="10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60132" y="166769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惠更斯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163892"/>
              </p:ext>
            </p:extLst>
          </p:nvPr>
        </p:nvGraphicFramePr>
        <p:xfrm>
          <a:off x="2610247" y="2245965"/>
          <a:ext cx="162560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72" name="文档" r:id="rId3" imgW="1625715" imgH="1039535" progId="Word.Document.12">
                  <p:embed/>
                </p:oleObj>
              </mc:Choice>
              <mc:Fallback>
                <p:oleObj name="文档" r:id="rId3" imgW="1625715" imgH="10395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0247" y="2245965"/>
                        <a:ext cx="1625600" cy="103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5710783" y="2753033"/>
            <a:ext cx="2797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摆长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的二次方根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95836" y="341074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反比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650192" y="339020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无关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177216"/>
              </p:ext>
            </p:extLst>
          </p:nvPr>
        </p:nvGraphicFramePr>
        <p:xfrm>
          <a:off x="8505378" y="4493071"/>
          <a:ext cx="116840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73" name="文档" r:id="rId5" imgW="1168629" imgH="1068381" progId="Word.Document.12">
                  <p:embed/>
                </p:oleObj>
              </mc:Choice>
              <mc:Fallback>
                <p:oleObj name="文档" r:id="rId5" imgW="1168629" imgH="10683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05378" y="4493071"/>
                        <a:ext cx="1168400" cy="106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7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847031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(a)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中，甲、乙在垂直纸面方向上摆动起来，甲摆的等效摆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长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摆的摆长，用图中信息表示甲摆的等效摆长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i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0"/>
            <a:ext cx="12190413" cy="6934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5B6B"/>
              </a:solidFill>
            </a:endParaRPr>
          </a:p>
        </p:txBody>
      </p:sp>
      <p:sp>
        <p:nvSpPr>
          <p:cNvPr id="12" name="流程图: 离页连接符 11"/>
          <p:cNvSpPr/>
          <p:nvPr/>
        </p:nvSpPr>
        <p:spPr>
          <a:xfrm>
            <a:off x="486354" y="0"/>
            <a:ext cx="1804035" cy="861695"/>
          </a:xfrm>
          <a:prstGeom prst="flowChartOffpage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3858" y="88737"/>
            <a:ext cx="170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kern="1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思考与讨论</a:t>
            </a:r>
            <a:endParaRPr lang="zh-CN" altLang="zh-CN" b="1" kern="10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48484" name="Picture 4" descr="2+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336" y="2355301"/>
            <a:ext cx="4777740" cy="208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389206" y="4437906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(b)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中，乙在垂直纸面方向摆动时，其等效摆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长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摆的摆长，用图中信息表示乙摆的等效摆长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i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乙在纸面内小角度摆动时，等效摆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长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丙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摆的摆长，用图中信息表示乙摆的等效摆长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i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511462" y="97345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81169" y="1629594"/>
            <a:ext cx="981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89937" y="456118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66184" y="5163383"/>
            <a:ext cx="1667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918742" y="583463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362728" y="5806058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0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1" grpId="0"/>
      <p:bldP spid="18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117426"/>
            <a:ext cx="11412000" cy="26034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南充市高二月考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一个在地球表面上做简谐运动的单摆，其振动图像如图甲所示，现将此单摆移至某一行星表面上，其简谐运动图像如图乙所示。取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π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地球表面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重力加速度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m/s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298474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3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49506" name="Picture 2" descr="2+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696" y="1485578"/>
            <a:ext cx="6166142" cy="200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389206" y="2706195"/>
            <a:ext cx="11412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此单摆的摆长；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9206" y="3428247"/>
            <a:ext cx="11412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m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0206" y="4293889"/>
            <a:ext cx="11250000" cy="2232249"/>
            <a:chOff x="471000" y="934424"/>
            <a:chExt cx="11250000" cy="2232249"/>
          </a:xfrm>
        </p:grpSpPr>
        <p:sp>
          <p:nvSpPr>
            <p:cNvPr id="13" name="圆角矩形 12"/>
            <p:cNvSpPr/>
            <p:nvPr/>
          </p:nvSpPr>
          <p:spPr>
            <a:xfrm>
              <a:off x="471000" y="1094415"/>
              <a:ext cx="11250000" cy="2072258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624736"/>
              </p:ext>
            </p:extLst>
          </p:nvPr>
        </p:nvGraphicFramePr>
        <p:xfrm>
          <a:off x="650875" y="4625354"/>
          <a:ext cx="10888662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96" name="文档" r:id="rId5" imgW="10889113" imgH="1768775" progId="Word.Document.12">
                  <p:embed/>
                </p:oleObj>
              </mc:Choice>
              <mc:Fallback>
                <p:oleObj name="文档" r:id="rId5" imgW="10889113" imgH="17687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0875" y="4625354"/>
                        <a:ext cx="10888662" cy="176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621482"/>
            <a:ext cx="11412000" cy="13108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在地球上将摆长缩短到原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摆长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此单摆的频率是多少？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49506" name="Picture 2" descr="2+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712" y="549474"/>
            <a:ext cx="6166142" cy="200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389206" y="2052117"/>
            <a:ext cx="11412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Hz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353396"/>
              </p:ext>
            </p:extLst>
          </p:nvPr>
        </p:nvGraphicFramePr>
        <p:xfrm>
          <a:off x="914790" y="1151038"/>
          <a:ext cx="1168400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22" name="文档" r:id="rId4" imgW="1168629" imgH="1106602" progId="Word.Document.12">
                  <p:embed/>
                </p:oleObj>
              </mc:Choice>
              <mc:Fallback>
                <p:oleObj name="文档" r:id="rId4" imgW="1168629" imgH="11066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790" y="1151038"/>
                        <a:ext cx="1168400" cy="110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组合 16"/>
          <p:cNvGrpSpPr/>
          <p:nvPr/>
        </p:nvGrpSpPr>
        <p:grpSpPr>
          <a:xfrm>
            <a:off x="470206" y="2925738"/>
            <a:ext cx="11250000" cy="2700403"/>
            <a:chOff x="471000" y="934424"/>
            <a:chExt cx="11250000" cy="2700403"/>
          </a:xfrm>
        </p:grpSpPr>
        <p:sp>
          <p:nvSpPr>
            <p:cNvPr id="18" name="圆角矩形 17"/>
            <p:cNvSpPr/>
            <p:nvPr/>
          </p:nvSpPr>
          <p:spPr>
            <a:xfrm>
              <a:off x="471000" y="1094415"/>
              <a:ext cx="11250000" cy="2540412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383077"/>
              </p:ext>
            </p:extLst>
          </p:nvPr>
        </p:nvGraphicFramePr>
        <p:xfrm>
          <a:off x="647700" y="3257467"/>
          <a:ext cx="10877550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23" name="文档" r:id="rId7" imgW="10889113" imgH="2155885" progId="Word.Document.12">
                  <p:embed/>
                </p:oleObj>
              </mc:Choice>
              <mc:Fallback>
                <p:oleObj name="文档" r:id="rId7" imgW="10889113" imgH="21558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7700" y="3257467"/>
                        <a:ext cx="10877550" cy="215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095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"/>
            <a:ext cx="12189600" cy="179876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0" y="0"/>
            <a:ext cx="12190095" cy="1800000"/>
          </a:xfrm>
          <a:prstGeom prst="roundRect">
            <a:avLst>
              <a:gd name="adj" fmla="val 0"/>
            </a:avLst>
          </a:prstGeom>
          <a:solidFill>
            <a:schemeClr val="tx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</a:p>
        </p:txBody>
      </p:sp>
      <p:sp>
        <p:nvSpPr>
          <p:cNvPr id="9" name="矩形 8"/>
          <p:cNvSpPr/>
          <p:nvPr/>
        </p:nvSpPr>
        <p:spPr>
          <a:xfrm>
            <a:off x="2854960" y="3012489"/>
            <a:ext cx="7128678" cy="23329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1.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理解单摆模型和单摆做简谐运动的条件，知道单摆振动时回复力的来源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重点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。</a:t>
            </a:r>
            <a:endParaRPr lang="en-US" altLang="zh-CN" sz="2600" kern="100" dirty="0" smtClean="0">
              <a:latin typeface="Times New Roman" panose="02020603050405020304" pitchFamily="18" charset="0"/>
              <a:ea typeface="楷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tabLst>
                <a:tab pos="2070735" algn="l"/>
              </a:tabLst>
            </a:pPr>
            <a:r>
              <a:rPr lang="en-US" altLang="zh-CN" sz="26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理解影响单摆周期的因素，能熟练应用单摆周期公式解决问题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重难点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。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658495" y="0"/>
            <a:ext cx="1891030" cy="521335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</a:p>
        </p:txBody>
      </p:sp>
      <p:sp>
        <p:nvSpPr>
          <p:cNvPr id="12" name="文本框 11"/>
          <p:cNvSpPr txBox="1"/>
          <p:nvPr/>
        </p:nvSpPr>
        <p:spPr>
          <a:xfrm flipH="1">
            <a:off x="1270635" y="2853690"/>
            <a:ext cx="702310" cy="15684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zh-CN" b="1" dirty="0">
                <a:solidFill>
                  <a:schemeClr val="bg1"/>
                </a:solidFill>
                <a:cs typeface="+mn-ea"/>
              </a:rPr>
              <a:t>学习目标</a:t>
            </a:r>
            <a:endParaRPr lang="zh-CN" altLang="en-US" b="1" dirty="0">
              <a:solidFill>
                <a:schemeClr val="bg1"/>
              </a:solidFill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625689"/>
            <a:ext cx="11412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该行星表面重力加速度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49506" name="Picture 2" descr="2+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134" y="477466"/>
            <a:ext cx="6166142" cy="200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389206" y="1398727"/>
            <a:ext cx="11412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2.5 m/s</a:t>
            </a:r>
            <a:r>
              <a:rPr lang="en-US" altLang="zh-CN" sz="2800" kern="100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70206" y="2586310"/>
            <a:ext cx="11250000" cy="3244243"/>
            <a:chOff x="471000" y="934424"/>
            <a:chExt cx="11250000" cy="3244243"/>
          </a:xfrm>
        </p:grpSpPr>
        <p:sp>
          <p:nvSpPr>
            <p:cNvPr id="18" name="圆角矩形 17"/>
            <p:cNvSpPr/>
            <p:nvPr/>
          </p:nvSpPr>
          <p:spPr>
            <a:xfrm>
              <a:off x="471000" y="1094414"/>
              <a:ext cx="11250000" cy="3084253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223868"/>
              </p:ext>
            </p:extLst>
          </p:nvPr>
        </p:nvGraphicFramePr>
        <p:xfrm>
          <a:off x="647700" y="2946350"/>
          <a:ext cx="10877550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57" name="文档" r:id="rId5" imgW="10889113" imgH="2836293" progId="Word.Document.12">
                  <p:embed/>
                </p:oleObj>
              </mc:Choice>
              <mc:Fallback>
                <p:oleObj name="文档" r:id="rId5" imgW="10889113" imgH="28362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7700" y="2946350"/>
                        <a:ext cx="10877550" cy="283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432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541775"/>
            <a:ext cx="1141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)(2024·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眉山市高二月考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如图所示是两个理想单摆的振动图像，纵轴表示摆球偏离平衡位置的位移。下列说法中正确的是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时，两单摆的回复力最大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甲、乙两个摆的摆长之比为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甲摆球在第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末和第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末合外力相等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甲摆球位移随时间变化的关系式为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722823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4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53602" name="Picture 2" descr="2+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74" y="2277666"/>
            <a:ext cx="3795650" cy="215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199291"/>
              </p:ext>
            </p:extLst>
          </p:nvPr>
        </p:nvGraphicFramePr>
        <p:xfrm>
          <a:off x="829196" y="4279032"/>
          <a:ext cx="204470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6" name="文档" r:id="rId4" imgW="2044650" imgH="1039535" progId="Word.Document.12">
                  <p:embed/>
                </p:oleObj>
              </mc:Choice>
              <mc:Fallback>
                <p:oleObj name="文档" r:id="rId4" imgW="2044650" imgH="10395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9196" y="4279032"/>
                        <a:ext cx="2044700" cy="103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4"/>
          <p:cNvSpPr txBox="1"/>
          <p:nvPr/>
        </p:nvSpPr>
        <p:spPr>
          <a:xfrm>
            <a:off x="233628" y="2493690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8" name="TextBox 14"/>
          <p:cNvSpPr txBox="1"/>
          <p:nvPr/>
        </p:nvSpPr>
        <p:spPr>
          <a:xfrm>
            <a:off x="233628" y="3736876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48167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721480"/>
              </p:ext>
            </p:extLst>
          </p:nvPr>
        </p:nvGraphicFramePr>
        <p:xfrm>
          <a:off x="704850" y="1174279"/>
          <a:ext cx="1087755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58" name="文档" r:id="rId3" imgW="10889113" imgH="1901765" progId="Word.Document.12">
                  <p:embed/>
                </p:oleObj>
              </mc:Choice>
              <mc:Fallback>
                <p:oleObj name="文档" r:id="rId3" imgW="10889113" imgH="19017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4850" y="1174279"/>
                        <a:ext cx="10877550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470206" y="107901"/>
            <a:ext cx="11250000" cy="6204306"/>
            <a:chOff x="471000" y="934424"/>
            <a:chExt cx="11250000" cy="6204306"/>
          </a:xfrm>
        </p:grpSpPr>
        <p:sp>
          <p:nvSpPr>
            <p:cNvPr id="7" name="圆角矩形 6"/>
            <p:cNvSpPr/>
            <p:nvPr/>
          </p:nvSpPr>
          <p:spPr>
            <a:xfrm>
              <a:off x="471000" y="1094413"/>
              <a:ext cx="11250000" cy="6044317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704425" y="405458"/>
            <a:ext cx="10781562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时，两单摆处于平衡位置，该位置的回复力为零，故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3" name="Picture 2" descr="2+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060" y="1205109"/>
            <a:ext cx="3136901" cy="178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704425" y="2988221"/>
            <a:ext cx="1078156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甲摆球在第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末和第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末都处于最大位移处，合外力大小相等，方向不同，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题图可知，甲摆的振幅为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，周期为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，且零时刻位于平衡位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置并开始向上运动，故甲摆球位移随时间变化的关系式为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endParaRPr lang="en-US" altLang="zh-CN" sz="2800" kern="100" spc="-100" dirty="0" smtClean="0">
              <a:latin typeface="Times New Roman" panose="02020603050405020304" pitchFamily="18" charset="0"/>
              <a:ea typeface="楷体_GB2312" panose="0201060903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087480"/>
              </p:ext>
            </p:extLst>
          </p:nvPr>
        </p:nvGraphicFramePr>
        <p:xfrm>
          <a:off x="9839622" y="4781103"/>
          <a:ext cx="2549525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59" name="文档" r:id="rId7" imgW="2549605" imgH="1068381" progId="Word.Document.12">
                  <p:embed/>
                </p:oleObj>
              </mc:Choice>
              <mc:Fallback>
                <p:oleObj name="文档" r:id="rId7" imgW="2549605" imgH="10683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39622" y="4781103"/>
                        <a:ext cx="2549525" cy="106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>
            <a:hlinkClick r:id="rId9" action="ppaction://hlinksldjump"/>
          </p:cNvPr>
          <p:cNvSpPr/>
          <p:nvPr/>
        </p:nvSpPr>
        <p:spPr>
          <a:xfrm>
            <a:off x="11206480" y="6454140"/>
            <a:ext cx="983615" cy="4051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96381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6" b="24447"/>
          <a:stretch/>
        </p:blipFill>
        <p:spPr>
          <a:xfrm>
            <a:off x="0" y="1657350"/>
            <a:ext cx="12189600" cy="35242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 flipV="1">
            <a:off x="0" y="1665287"/>
            <a:ext cx="12189600" cy="3523229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flipV="1">
            <a:off x="0" y="2889635"/>
            <a:ext cx="3714750" cy="1080000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flipV="1">
            <a:off x="4503738" y="2906713"/>
            <a:ext cx="7686675" cy="1045845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86985" y="3035846"/>
            <a:ext cx="69128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单摆模型的拓展</a:t>
            </a:r>
          </a:p>
        </p:txBody>
      </p:sp>
      <p:sp>
        <p:nvSpPr>
          <p:cNvPr id="14" name="矩形 13"/>
          <p:cNvSpPr/>
          <p:nvPr/>
        </p:nvSpPr>
        <p:spPr>
          <a:xfrm>
            <a:off x="2350770" y="3014663"/>
            <a:ext cx="8191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三</a:t>
            </a:r>
          </a:p>
        </p:txBody>
      </p:sp>
    </p:spTree>
    <p:extLst>
      <p:ext uri="{BB962C8B-B14F-4D97-AF65-F5344CB8AC3E}">
        <p14:creationId xmlns:p14="http://schemas.microsoft.com/office/powerpoint/2010/main" val="354657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89206" y="611604"/>
            <a:ext cx="7722224" cy="4085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类单摆模型</a:t>
            </a:r>
            <a:endParaRPr lang="zh-CN" altLang="zh-CN" sz="1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di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除了前面学习的单摆模型，有些物体的运动规律与单摆的运动类似，该类物体的运动即为类单摆模型。如在光滑圆弧面上来回滚动的小球，在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圆弧半径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远大于运动弧长的情况下，小球的运动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5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可以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看成简谐运动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zh-CN" altLang="zh-CN" sz="1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5650" name="Picture 2" descr="2+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486" y="899636"/>
            <a:ext cx="2201255" cy="307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325945"/>
              </p:ext>
            </p:extLst>
          </p:nvPr>
        </p:nvGraphicFramePr>
        <p:xfrm>
          <a:off x="3502918" y="3820616"/>
          <a:ext cx="2606675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04" name="文档" r:id="rId4" imgW="2606830" imgH="1020785" progId="Word.Document.12">
                  <p:embed/>
                </p:oleObj>
              </mc:Choice>
              <mc:Fallback>
                <p:oleObj name="文档" r:id="rId4" imgW="2606830" imgH="10207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02918" y="3820616"/>
                        <a:ext cx="2606675" cy="102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616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467941"/>
            <a:ext cx="1141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钦州市高二期中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如图所示，光滑圆槽的半径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远大于小球运动的弧长。甲、乙、丙三个小球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均可视为质点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同时由静止释放，开始时，甲球比乙球离槽最低点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远些，丙球在槽的圆心处。不计空气阻力，则以下关于它们第一次到达点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的先后顺序的说法正确的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乙先到，然后甲到，丙最后到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丙先到，然后甲、乙同时到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丙先到，然后乙到，甲最后到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甲、乙、丙同时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48989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5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14"/>
          <p:cNvSpPr txBox="1"/>
          <p:nvPr/>
        </p:nvSpPr>
        <p:spPr>
          <a:xfrm>
            <a:off x="224865" y="3696509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96739" name="Picture 483" descr="2-7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542" y="3371612"/>
            <a:ext cx="2290866" cy="215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50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470206" y="549474"/>
            <a:ext cx="11250000" cy="4824536"/>
            <a:chOff x="471000" y="934424"/>
            <a:chExt cx="11250000" cy="4824536"/>
          </a:xfrm>
        </p:grpSpPr>
        <p:sp>
          <p:nvSpPr>
            <p:cNvPr id="14" name="圆角矩形 13"/>
            <p:cNvSpPr/>
            <p:nvPr/>
          </p:nvSpPr>
          <p:spPr>
            <a:xfrm>
              <a:off x="471000" y="1094414"/>
              <a:ext cx="11250000" cy="4664546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pic>
        <p:nvPicPr>
          <p:cNvPr id="10" name="Picture 483" descr="2-7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502" y="909514"/>
            <a:ext cx="2290866" cy="215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126619"/>
              </p:ext>
            </p:extLst>
          </p:nvPr>
        </p:nvGraphicFramePr>
        <p:xfrm>
          <a:off x="771525" y="942975"/>
          <a:ext cx="10648950" cy="432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21" name="文档" r:id="rId5" imgW="10660418" imgH="4317880" progId="Word.Document.12">
                  <p:embed/>
                </p:oleObj>
              </mc:Choice>
              <mc:Fallback>
                <p:oleObj name="文档" r:id="rId5" imgW="10660418" imgH="43178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1525" y="942975"/>
                        <a:ext cx="10648950" cy="432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699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184467"/>
            <a:ext cx="11412000" cy="18239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不同系统中的等效重力加速度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在不同的运动系统中，单摆周期公式中的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应理解为等效重力加速度，其大小等于单摆相对系统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静止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在平衡位置时的摆线拉力与摆球质量的比值。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7698" name="Picture 2" descr="2+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856" y="2964339"/>
            <a:ext cx="157773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699" name="Picture 3" descr="2+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014" y="4730496"/>
            <a:ext cx="1633414" cy="154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524330"/>
              </p:ext>
            </p:extLst>
          </p:nvPr>
        </p:nvGraphicFramePr>
        <p:xfrm>
          <a:off x="550591" y="2221602"/>
          <a:ext cx="11089231" cy="4160520"/>
        </p:xfrm>
        <a:graphic>
          <a:graphicData uri="http://schemas.openxmlformats.org/drawingml/2006/table">
            <a:tbl>
              <a:tblPr/>
              <a:tblGrid>
                <a:gridCol w="2304255"/>
                <a:gridCol w="4464496"/>
                <a:gridCol w="4320480"/>
              </a:tblGrid>
              <a:tr h="50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情景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等效重力加速度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超失重系统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600" i="1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600" i="1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g</a:t>
                      </a:r>
                      <a:r>
                        <a:rPr lang="zh-CN" sz="26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等效</a:t>
                      </a:r>
                      <a:r>
                        <a:rPr lang="zh-CN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6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g</a:t>
                      </a:r>
                      <a:r>
                        <a:rPr lang="zh-CN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6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en-US" sz="2600" i="1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600" i="1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g</a:t>
                      </a:r>
                      <a:r>
                        <a:rPr lang="zh-CN" sz="26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等效</a:t>
                      </a: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6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g</a:t>
                      </a: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6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4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 descr="2+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751" y="943557"/>
            <a:ext cx="1484922" cy="154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1" name="Picture 5" descr="2+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62" y="2810297"/>
            <a:ext cx="1484922" cy="181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2" name="Picture 6" descr="2+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62" y="4938882"/>
            <a:ext cx="1410676" cy="157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346096"/>
              </p:ext>
            </p:extLst>
          </p:nvPr>
        </p:nvGraphicFramePr>
        <p:xfrm>
          <a:off x="550591" y="98376"/>
          <a:ext cx="11089231" cy="6629400"/>
        </p:xfrm>
        <a:graphic>
          <a:graphicData uri="http://schemas.openxmlformats.org/drawingml/2006/table">
            <a:tbl>
              <a:tblPr/>
              <a:tblGrid>
                <a:gridCol w="2304255"/>
                <a:gridCol w="5001833"/>
                <a:gridCol w="3783143"/>
              </a:tblGrid>
              <a:tr h="50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情景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等效重力加速度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电场中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en-US" sz="2600" i="1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600" i="1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600" kern="1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0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en-US" sz="2600" i="1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600" i="1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1000" i="1" kern="100" baseline="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600" i="1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en-US" sz="2600" i="1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600" i="1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1000" i="1" kern="100" baseline="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i="1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g</a:t>
                      </a:r>
                      <a:r>
                        <a:rPr lang="zh-CN" sz="2600" kern="100" baseline="-250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等效</a:t>
                      </a:r>
                      <a:r>
                        <a:rPr lang="zh-CN" sz="26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600" i="1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g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274101"/>
              </p:ext>
            </p:extLst>
          </p:nvPr>
        </p:nvGraphicFramePr>
        <p:xfrm>
          <a:off x="8615486" y="3157044"/>
          <a:ext cx="2720975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52" name="文档" r:id="rId6" imgW="2720922" imgH="1108405" progId="Word.Document.12">
                  <p:embed/>
                </p:oleObj>
              </mc:Choice>
              <mc:Fallback>
                <p:oleObj name="文档" r:id="rId6" imgW="2720922" imgH="11084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15486" y="3157044"/>
                        <a:ext cx="2720975" cy="110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836658"/>
              </p:ext>
            </p:extLst>
          </p:nvPr>
        </p:nvGraphicFramePr>
        <p:xfrm>
          <a:off x="8615486" y="1053530"/>
          <a:ext cx="2720975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53" name="文档" r:id="rId8" imgW="2720922" imgH="1106602" progId="Word.Document.12">
                  <p:embed/>
                </p:oleObj>
              </mc:Choice>
              <mc:Fallback>
                <p:oleObj name="文档" r:id="rId8" imgW="2720922" imgH="11066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15486" y="1053530"/>
                        <a:ext cx="2720975" cy="110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919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467941"/>
            <a:ext cx="1141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如图所示的几个相同单摆在不同条件下摆动，关于它们的周期关系，下列判断正确的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丁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丁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48989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6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14"/>
          <p:cNvSpPr txBox="1"/>
          <p:nvPr/>
        </p:nvSpPr>
        <p:spPr>
          <a:xfrm>
            <a:off x="253033" y="3016796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162818" name="Picture 2" descr="2+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118" y="1989634"/>
            <a:ext cx="5839458" cy="189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30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"/>
            <a:ext cx="12189600" cy="179876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635" y="0"/>
            <a:ext cx="12190095" cy="1800000"/>
          </a:xfrm>
          <a:prstGeom prst="roundRect">
            <a:avLst>
              <a:gd name="adj" fmla="val 0"/>
            </a:avLst>
          </a:prstGeom>
          <a:solidFill>
            <a:schemeClr val="tx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</a:p>
        </p:txBody>
      </p:sp>
      <p:sp>
        <p:nvSpPr>
          <p:cNvPr id="34" name="文本框 33">
            <a:hlinkClick r:id="rId4" action="ppaction://hlinksldjump"/>
          </p:cNvPr>
          <p:cNvSpPr txBox="1"/>
          <p:nvPr/>
        </p:nvSpPr>
        <p:spPr>
          <a:xfrm>
            <a:off x="2853690" y="4824520"/>
            <a:ext cx="1944216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zh-CN" b="1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课时对点练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658495" y="0"/>
            <a:ext cx="1891030" cy="521335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</a:p>
        </p:txBody>
      </p:sp>
      <p:sp>
        <p:nvSpPr>
          <p:cNvPr id="15" name="文本框 14"/>
          <p:cNvSpPr txBox="1"/>
          <p:nvPr/>
        </p:nvSpPr>
        <p:spPr>
          <a:xfrm flipH="1">
            <a:off x="1270635" y="2853690"/>
            <a:ext cx="702310" cy="15684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zh-CN" b="1" dirty="0">
                <a:solidFill>
                  <a:schemeClr val="bg1"/>
                </a:solidFill>
                <a:cs typeface="+mn-ea"/>
              </a:rPr>
              <a:t>内容索引</a:t>
            </a:r>
            <a:endParaRPr lang="zh-CN" altLang="en-US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9" name="文本框 8">
            <a:hlinkClick r:id="rId5" action="ppaction://hlinksldjump"/>
          </p:cNvPr>
          <p:cNvSpPr txBox="1"/>
          <p:nvPr/>
        </p:nvSpPr>
        <p:spPr>
          <a:xfrm>
            <a:off x="2853690" y="2422709"/>
            <a:ext cx="62658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00" kern="100" dirty="0">
                <a:latin typeface="+mj-ea"/>
                <a:ea typeface="+mj-ea"/>
                <a:cs typeface="Times New Roman" panose="02020603050405020304" pitchFamily="18" charset="0"/>
              </a:rPr>
              <a:t>一、单摆的回复力</a:t>
            </a:r>
          </a:p>
        </p:txBody>
      </p:sp>
      <p:sp>
        <p:nvSpPr>
          <p:cNvPr id="11" name="文本框 10">
            <a:hlinkClick r:id="rId6" action="ppaction://hlinksldjump"/>
          </p:cNvPr>
          <p:cNvSpPr txBox="1"/>
          <p:nvPr/>
        </p:nvSpPr>
        <p:spPr>
          <a:xfrm>
            <a:off x="2853690" y="3223313"/>
            <a:ext cx="6453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00" kern="100" dirty="0">
                <a:latin typeface="+mj-ea"/>
                <a:ea typeface="+mj-ea"/>
                <a:cs typeface="Times New Roman" panose="02020603050405020304" pitchFamily="18" charset="0"/>
              </a:rPr>
              <a:t>二、单摆的周期</a:t>
            </a:r>
          </a:p>
        </p:txBody>
      </p:sp>
      <p:sp>
        <p:nvSpPr>
          <p:cNvPr id="12" name="文本框 11">
            <a:hlinkClick r:id="rId7" action="ppaction://hlinksldjump"/>
          </p:cNvPr>
          <p:cNvSpPr txBox="1"/>
          <p:nvPr/>
        </p:nvSpPr>
        <p:spPr>
          <a:xfrm>
            <a:off x="2853690" y="4023917"/>
            <a:ext cx="6453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00" kern="100" dirty="0">
                <a:latin typeface="+mj-ea"/>
                <a:ea typeface="+mj-ea"/>
                <a:cs typeface="Times New Roman" panose="02020603050405020304" pitchFamily="18" charset="0"/>
              </a:rPr>
              <a:t>三、单摆模型的拓展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470206" y="270967"/>
            <a:ext cx="11250000" cy="6310114"/>
            <a:chOff x="471000" y="934424"/>
            <a:chExt cx="11250000" cy="6310114"/>
          </a:xfrm>
        </p:grpSpPr>
        <p:sp>
          <p:nvSpPr>
            <p:cNvPr id="14" name="圆角矩形 13"/>
            <p:cNvSpPr/>
            <p:nvPr/>
          </p:nvSpPr>
          <p:spPr>
            <a:xfrm>
              <a:off x="471000" y="1094414"/>
              <a:ext cx="11250000" cy="6150124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pic>
        <p:nvPicPr>
          <p:cNvPr id="8" name="Picture 2" descr="2+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477" y="576150"/>
            <a:ext cx="5839458" cy="189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704425" y="2503215"/>
            <a:ext cx="10781562" cy="3888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题图甲中，当摆球偏离平衡位置时，重力沿斜面的分力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为等效重力，即单摆的等效重力加速度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甲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g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；题图乙中两个带电小球的斥力总与运动方向垂直，不影响回复力，即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乙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；题图丙为标准单摆，则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丙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；题图丁摆球处于超重状态，等效重力增大，故等效重力加速度增大，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丁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，由单摆做简谐运动的周期公式知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甲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乙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丙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丁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，选项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11206480" y="6454140"/>
            <a:ext cx="983615" cy="4051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20956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6" b="24447"/>
          <a:stretch/>
        </p:blipFill>
        <p:spPr>
          <a:xfrm>
            <a:off x="0" y="1657350"/>
            <a:ext cx="12189600" cy="35242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 flipV="1">
            <a:off x="406" y="1665287"/>
            <a:ext cx="12189600" cy="3523229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flipV="1">
            <a:off x="0" y="2889635"/>
            <a:ext cx="3714750" cy="1080000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flipV="1">
            <a:off x="4503738" y="2906713"/>
            <a:ext cx="7686675" cy="1045845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86985" y="3045460"/>
            <a:ext cx="37445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400" b="1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课时对点练</a:t>
            </a:r>
            <a:endParaRPr lang="zh-CN" altLang="zh-CN" sz="4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50770" y="3014663"/>
            <a:ext cx="8191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-141"/>
            <a:ext cx="12189600" cy="665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0" y="124323"/>
            <a:ext cx="351904" cy="4169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71170" y="124460"/>
            <a:ext cx="11718925" cy="4171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89206" y="837506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考点一　单摆及单摆的回复力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下列有关单摆的说法，正确的是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一根橡皮筋一端系在悬点，另一端连接一个小球，可以构成一个单摆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单摆的摆动一定是简谐运动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若单摆在同一平面内摆动，且偏角很小时，可以认为该单摆的运动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简谐运动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单摆做简谐运动时，摆长越长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其他条件不变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，其运动周期越大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圆角矩形 2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圆角矩形 2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2448550" y="332656"/>
            <a:ext cx="9741050" cy="283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411098" y="58001"/>
            <a:ext cx="19117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基础对点练</a:t>
            </a:r>
            <a:endParaRPr lang="zh-CN" altLang="en-US" sz="2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TextBox 14"/>
          <p:cNvSpPr txBox="1"/>
          <p:nvPr/>
        </p:nvSpPr>
        <p:spPr>
          <a:xfrm>
            <a:off x="281608" y="3429794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20" name="TextBox 14"/>
          <p:cNvSpPr txBox="1"/>
          <p:nvPr/>
        </p:nvSpPr>
        <p:spPr>
          <a:xfrm>
            <a:off x="281608" y="4723671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圆角矩形 22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85846" y="549474"/>
            <a:ext cx="1081872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一根不可伸长的细线一端系在悬点，另一端连接一个质量较大且可以看成质点的小球可以构成一个单摆，橡皮筋受到拉力时形变量较大，连接小球构成的装置不可看成单摆，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若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单摆在同一平面内摆动，且偏角很小时，可以认为该单摆的运动是简谐运动，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根据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单摆的周期公式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         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可知，单摆做简谐运动时，摆长越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长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其他条件不变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，其运动周期越大，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71041" y="333450"/>
            <a:ext cx="11248331" cy="5328592"/>
            <a:chOff x="471835" y="934424"/>
            <a:chExt cx="11248331" cy="5328592"/>
          </a:xfrm>
        </p:grpSpPr>
        <p:sp>
          <p:nvSpPr>
            <p:cNvPr id="28" name="圆角矩形 27"/>
            <p:cNvSpPr/>
            <p:nvPr/>
          </p:nvSpPr>
          <p:spPr>
            <a:xfrm>
              <a:off x="471835" y="1094414"/>
              <a:ext cx="11248331" cy="5168602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251024"/>
              </p:ext>
            </p:extLst>
          </p:nvPr>
        </p:nvGraphicFramePr>
        <p:xfrm>
          <a:off x="4514850" y="3923928"/>
          <a:ext cx="173355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83" name="文档" r:id="rId15" imgW="1740166" imgH="1154198" progId="Word.Document.12">
                  <p:embed/>
                </p:oleObj>
              </mc:Choice>
              <mc:Fallback>
                <p:oleObj name="文档" r:id="rId15" imgW="1740166" imgH="11541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514850" y="3923928"/>
                        <a:ext cx="1733550" cy="115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077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45418"/>
            <a:ext cx="11412000" cy="31678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en-US" altLang="zh-CN" sz="27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7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上海市浦东区期末</a:t>
            </a:r>
            <a:r>
              <a:rPr lang="en-US" altLang="zh-CN" sz="27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关于单摆做简谐运动，下列说法正确的是</a:t>
            </a:r>
            <a:endParaRPr lang="zh-CN" altLang="zh-CN" sz="27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经过平衡位置时所受的合力为零</a:t>
            </a:r>
            <a:endParaRPr lang="zh-CN" altLang="zh-CN" sz="27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经过平衡位置时所受的回复力不为零</a:t>
            </a:r>
            <a:endParaRPr lang="zh-CN" altLang="zh-CN" sz="27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回复力是重力和摆线拉力的合力</a:t>
            </a:r>
            <a:endParaRPr lang="zh-CN" altLang="zh-CN" sz="27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7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回复力是重力沿圆弧切线方向的分力</a:t>
            </a:r>
            <a:endParaRPr lang="zh-CN" altLang="zh-CN" sz="27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TextBox 14"/>
          <p:cNvSpPr txBox="1"/>
          <p:nvPr/>
        </p:nvSpPr>
        <p:spPr>
          <a:xfrm>
            <a:off x="253033" y="2531790"/>
            <a:ext cx="738003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74589" y="3534157"/>
            <a:ext cx="10841234" cy="2487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7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经过平衡位置时回复力为零，但是合力不为零，合力指向圆心提供向心力，故</a:t>
            </a:r>
            <a:r>
              <a:rPr lang="en-US" altLang="zh-CN" sz="27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7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7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7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7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7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7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单摆</a:t>
            </a:r>
            <a:r>
              <a:rPr lang="zh-CN" altLang="zh-CN" sz="27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做简谐运动时回复力是重力沿圆弧切线方向的分力，故</a:t>
            </a:r>
            <a:r>
              <a:rPr lang="en-US" altLang="zh-CN" sz="27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7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错误，</a:t>
            </a:r>
            <a:r>
              <a:rPr lang="en-US" altLang="zh-CN" sz="27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7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27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71041" y="3246125"/>
            <a:ext cx="11248331" cy="2847964"/>
            <a:chOff x="471835" y="934424"/>
            <a:chExt cx="11248331" cy="2847964"/>
          </a:xfrm>
        </p:grpSpPr>
        <p:sp>
          <p:nvSpPr>
            <p:cNvPr id="29" name="圆角矩形 28"/>
            <p:cNvSpPr/>
            <p:nvPr/>
          </p:nvSpPr>
          <p:spPr>
            <a:xfrm>
              <a:off x="471835" y="1094413"/>
              <a:ext cx="11248331" cy="2687975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32146" y="837506"/>
            <a:ext cx="11526120" cy="356989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一单摆做小角度摆动，其振动图像如图所示，以下说法正确的是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时刻摆球速度为零，摆球的合外力为零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时刻摆球速度最大，悬线对它的拉力最小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时刻摆球速度为零，摆球的回复力最大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时刻摆球速度最大，悬线对它的拉力最大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78178" name="Picture 2" descr="2-7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30" y="1783409"/>
            <a:ext cx="3399238" cy="195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4"/>
          <p:cNvSpPr txBox="1"/>
          <p:nvPr/>
        </p:nvSpPr>
        <p:spPr>
          <a:xfrm>
            <a:off x="200710" y="2826700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23" name="TextBox 14"/>
          <p:cNvSpPr txBox="1"/>
          <p:nvPr/>
        </p:nvSpPr>
        <p:spPr>
          <a:xfrm>
            <a:off x="200710" y="3455722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690176" y="911078"/>
            <a:ext cx="108100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由题图可知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时刻摆球在正向最大位移处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速度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为零，回复力最大，合外力不为零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时刻位移为零，说明摆球在平衡位置，摆球速度最大，悬线对它的拉力最大，故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时刻摆球在负向最大位移处，速度为零，回复力最大，故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71041" y="621482"/>
            <a:ext cx="11248331" cy="4466060"/>
            <a:chOff x="471835" y="934424"/>
            <a:chExt cx="11248331" cy="4466060"/>
          </a:xfrm>
        </p:grpSpPr>
        <p:sp>
          <p:nvSpPr>
            <p:cNvPr id="24" name="圆角矩形 23"/>
            <p:cNvSpPr/>
            <p:nvPr/>
          </p:nvSpPr>
          <p:spPr>
            <a:xfrm>
              <a:off x="471835" y="1094414"/>
              <a:ext cx="11248331" cy="4306070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29" name="Picture 2" descr="2-76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30" y="970480"/>
            <a:ext cx="3266600" cy="188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89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320347"/>
              </p:ext>
            </p:extLst>
          </p:nvPr>
        </p:nvGraphicFramePr>
        <p:xfrm>
          <a:off x="508318" y="2245678"/>
          <a:ext cx="9266237" cy="372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14" name="文档" r:id="rId3" imgW="9278525" imgH="3731643" progId="Word.Document.12">
                  <p:embed/>
                </p:oleObj>
              </mc:Choice>
              <mc:Fallback>
                <p:oleObj name="文档" r:id="rId3" imgW="9278525" imgH="37316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318" y="2245678"/>
                        <a:ext cx="9266237" cy="3729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389206" y="189434"/>
            <a:ext cx="11412000" cy="198789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考点二　单摆的周期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桂林市高二期中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一单摆的摆长为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，摆球的质量为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，振动的周期为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为当地重力加速度，则下列说法正确的是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圆角矩形 15">
            <a:hlinkClick r:id="rId5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6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7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8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圆角矩形 21">
            <a:hlinkClick r:id="rId9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0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11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2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3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4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5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260653" y="4185962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71041" y="477466"/>
            <a:ext cx="11248331" cy="5040560"/>
            <a:chOff x="471835" y="934424"/>
            <a:chExt cx="11248331" cy="5040560"/>
          </a:xfrm>
        </p:grpSpPr>
        <p:sp>
          <p:nvSpPr>
            <p:cNvPr id="31" name="圆角矩形 30"/>
            <p:cNvSpPr/>
            <p:nvPr/>
          </p:nvSpPr>
          <p:spPr>
            <a:xfrm>
              <a:off x="471835" y="1094414"/>
              <a:ext cx="11248331" cy="4880570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580382"/>
              </p:ext>
            </p:extLst>
          </p:nvPr>
        </p:nvGraphicFramePr>
        <p:xfrm>
          <a:off x="771525" y="830585"/>
          <a:ext cx="1064895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35" name="文档" r:id="rId15" imgW="10660418" imgH="1794294" progId="Word.Document.12">
                  <p:embed/>
                </p:oleObj>
              </mc:Choice>
              <mc:Fallback>
                <p:oleObj name="文档" r:id="rId15" imgW="10660418" imgH="17942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71525" y="830585"/>
                        <a:ext cx="10648950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648172"/>
              </p:ext>
            </p:extLst>
          </p:nvPr>
        </p:nvGraphicFramePr>
        <p:xfrm>
          <a:off x="771525" y="2442002"/>
          <a:ext cx="1064895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36" name="文档" r:id="rId17" imgW="10660418" imgH="1791059" progId="Word.Document.12">
                  <p:embed/>
                </p:oleObj>
              </mc:Choice>
              <mc:Fallback>
                <p:oleObj name="文档" r:id="rId17" imgW="10660418" imgH="17910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71525" y="2442002"/>
                        <a:ext cx="10648950" cy="179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788207"/>
              </p:ext>
            </p:extLst>
          </p:nvPr>
        </p:nvGraphicFramePr>
        <p:xfrm>
          <a:off x="771525" y="4022472"/>
          <a:ext cx="10648950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37" name="文档" r:id="rId19" imgW="10660418" imgH="1613499" progId="Word.Document.12">
                  <p:embed/>
                </p:oleObj>
              </mc:Choice>
              <mc:Fallback>
                <p:oleObj name="文档" r:id="rId19" imgW="10660418" imgH="16134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71525" y="4022472"/>
                        <a:ext cx="10648950" cy="161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943069"/>
            <a:ext cx="11412000" cy="39268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陕西省洛南中学高二月考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一单摆由甲地移到乙地后，发现振动变快了，其变快的原因及调整的方法是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，将摆长缩短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，将摆长放长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，将摆长缩短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，将摆长放长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258204" y="2918772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6" b="24447"/>
          <a:stretch/>
        </p:blipFill>
        <p:spPr>
          <a:xfrm>
            <a:off x="0" y="1657350"/>
            <a:ext cx="12189600" cy="352425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0" y="1665287"/>
            <a:ext cx="12189600" cy="3523229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 flipV="1">
            <a:off x="0" y="2889635"/>
            <a:ext cx="3714750" cy="1080000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 flipV="1">
            <a:off x="4503738" y="2906713"/>
            <a:ext cx="7686675" cy="1045845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86985" y="3035935"/>
            <a:ext cx="71026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单摆的回复力</a:t>
            </a:r>
          </a:p>
        </p:txBody>
      </p:sp>
      <p:sp>
        <p:nvSpPr>
          <p:cNvPr id="4" name="矩形 3"/>
          <p:cNvSpPr/>
          <p:nvPr/>
        </p:nvSpPr>
        <p:spPr>
          <a:xfrm>
            <a:off x="2350770" y="3014663"/>
            <a:ext cx="8191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圆角矩形 20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71041" y="1053530"/>
            <a:ext cx="11248331" cy="2880320"/>
            <a:chOff x="471835" y="934424"/>
            <a:chExt cx="11248331" cy="2880320"/>
          </a:xfrm>
        </p:grpSpPr>
        <p:sp>
          <p:nvSpPr>
            <p:cNvPr id="29" name="圆角矩形 28"/>
            <p:cNvSpPr/>
            <p:nvPr/>
          </p:nvSpPr>
          <p:spPr>
            <a:xfrm>
              <a:off x="471835" y="1094414"/>
              <a:ext cx="11248331" cy="2720330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33" name="对象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019142"/>
              </p:ext>
            </p:extLst>
          </p:nvPr>
        </p:nvGraphicFramePr>
        <p:xfrm>
          <a:off x="842169" y="1506562"/>
          <a:ext cx="10506075" cy="242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56" name="文档" r:id="rId15" imgW="10660418" imgH="2459966" progId="Word.Document.12">
                  <p:embed/>
                </p:oleObj>
              </mc:Choice>
              <mc:Fallback>
                <p:oleObj name="文档" r:id="rId15" imgW="10660418" imgH="24599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42169" y="1506562"/>
                        <a:ext cx="10506075" cy="2427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024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006347"/>
              </p:ext>
            </p:extLst>
          </p:nvPr>
        </p:nvGraphicFramePr>
        <p:xfrm>
          <a:off x="577997" y="4061390"/>
          <a:ext cx="6034087" cy="213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79" name="文档" r:id="rId3" imgW="6034433" imgH="2137654" progId="Word.Document.12">
                  <p:embed/>
                </p:oleObj>
              </mc:Choice>
              <mc:Fallback>
                <p:oleObj name="文档" r:id="rId3" imgW="6034433" imgH="21376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7997" y="4061390"/>
                        <a:ext cx="6034087" cy="2135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389206" y="35893"/>
            <a:ext cx="11412000" cy="39268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盐城市高二期中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如图甲所示，细线下端悬挂一个除去了柱塞的注射器，注射器内装上墨汁，将摆线拉开一小幅度，</a:t>
            </a:r>
            <a:r>
              <a:rPr lang="zh-CN" altLang="zh-CN" sz="28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当注射器摆动时，</a:t>
            </a:r>
            <a:r>
              <a:rPr lang="zh-CN" altLang="zh-CN" sz="28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沿着垂直于摆动的方向以速度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0.12 m/s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匀速拖动木板，得到喷在木板上的墨汁图样，若测得木板长度为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0.6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，墨汁图样与木板边缘的交点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恰好处于最大位移处，已知重力加速度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π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m/s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，则该单摆的等效摆长约为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7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8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9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0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7" name="圆角矩形 36">
            <a:hlinkClick r:id="rId11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2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3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4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5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339737" y="5037499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170077" name="Picture 93" descr="2-77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011" y="3400672"/>
            <a:ext cx="5827811" cy="259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7" name="圆角矩形 36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71041" y="477466"/>
            <a:ext cx="11248331" cy="5112568"/>
            <a:chOff x="471835" y="934424"/>
            <a:chExt cx="11248331" cy="5112568"/>
          </a:xfrm>
        </p:grpSpPr>
        <p:sp>
          <p:nvSpPr>
            <p:cNvPr id="20" name="圆角矩形 19"/>
            <p:cNvSpPr/>
            <p:nvPr/>
          </p:nvSpPr>
          <p:spPr>
            <a:xfrm>
              <a:off x="471835" y="1094413"/>
              <a:ext cx="11248331" cy="4952579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517535"/>
              </p:ext>
            </p:extLst>
          </p:nvPr>
        </p:nvGraphicFramePr>
        <p:xfrm>
          <a:off x="842169" y="3407792"/>
          <a:ext cx="10506075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99" name="文档" r:id="rId15" imgW="10660418" imgH="2288875" progId="Word.Document.12">
                  <p:embed/>
                </p:oleObj>
              </mc:Choice>
              <mc:Fallback>
                <p:oleObj name="文档" r:id="rId15" imgW="10660418" imgH="22888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42169" y="3407792"/>
                        <a:ext cx="10506075" cy="225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93" descr="2-77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956" y="878966"/>
            <a:ext cx="5404501" cy="24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17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290463"/>
              </p:ext>
            </p:extLst>
          </p:nvPr>
        </p:nvGraphicFramePr>
        <p:xfrm>
          <a:off x="519222" y="3069754"/>
          <a:ext cx="3363912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24" name="文档" r:id="rId3" imgW="3401512" imgH="1051795" progId="Word.Document.12">
                  <p:embed/>
                </p:oleObj>
              </mc:Choice>
              <mc:Fallback>
                <p:oleObj name="文档" r:id="rId3" imgW="3401512" imgH="10517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9222" y="3069754"/>
                        <a:ext cx="3363912" cy="103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389206" y="39575"/>
            <a:ext cx="11412000" cy="30758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如图所示，三根细线在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点处打结，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两端固定在同一水平面上相距为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的两点上，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AOB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为直角三角形，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BAO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，已知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长为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，下端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点处系着一个小球。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忽略小球的半径，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小球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摆动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时偏角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&lt;5°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，重力加速度为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让小球在纸面内摆动，周期为多少；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圆角矩形 25">
            <a:hlinkClick r:id="rId5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6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7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8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9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0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1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圆角矩形 37">
            <a:hlinkClick r:id="rId12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3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4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5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72121" name="Picture 89" descr="Y2-7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550" y="1575099"/>
            <a:ext cx="2197530" cy="240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471041" y="4098186"/>
            <a:ext cx="11248331" cy="1997044"/>
            <a:chOff x="471835" y="934424"/>
            <a:chExt cx="11248331" cy="1997044"/>
          </a:xfrm>
        </p:grpSpPr>
        <p:sp>
          <p:nvSpPr>
            <p:cNvPr id="21" name="圆角矩形 20"/>
            <p:cNvSpPr/>
            <p:nvPr/>
          </p:nvSpPr>
          <p:spPr>
            <a:xfrm>
              <a:off x="471835" y="1094414"/>
              <a:ext cx="11248331" cy="1837054"/>
            </a:xfrm>
            <a:prstGeom prst="roundRect">
              <a:avLst>
                <a:gd name="adj" fmla="val 839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403751"/>
              </p:ext>
            </p:extLst>
          </p:nvPr>
        </p:nvGraphicFramePr>
        <p:xfrm>
          <a:off x="827087" y="4439046"/>
          <a:ext cx="10536238" cy="170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25" name="文档" r:id="rId18" imgW="10660418" imgH="1724564" progId="Word.Document.12">
                  <p:embed/>
                </p:oleObj>
              </mc:Choice>
              <mc:Fallback>
                <p:oleObj name="文档" r:id="rId18" imgW="10660418" imgH="17245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27087" y="4439046"/>
                        <a:ext cx="10536238" cy="170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756832"/>
              </p:ext>
            </p:extLst>
          </p:nvPr>
        </p:nvGraphicFramePr>
        <p:xfrm>
          <a:off x="520030" y="1149147"/>
          <a:ext cx="579120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28" name="文档" r:id="rId3" imgW="5857732" imgH="1463307" progId="Word.Document.12">
                  <p:embed/>
                </p:oleObj>
              </mc:Choice>
              <mc:Fallback>
                <p:oleObj name="文档" r:id="rId3" imgW="5857732" imgH="14633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0030" y="1149147"/>
                        <a:ext cx="5791200" cy="144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389206" y="249345"/>
            <a:ext cx="11412000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让小球在垂直纸面方向摆动，周期为多少。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圆角矩形 25">
            <a:hlinkClick r:id="rId5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6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2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7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3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8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4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9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5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0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6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1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prstClr val="white"/>
                </a:solidFill>
              </a:rPr>
              <a:t>7</a:t>
            </a:r>
            <a:endParaRPr kumimoji="1"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38" name="圆角矩形 37">
            <a:hlinkClick r:id="rId12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8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3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9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4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10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5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11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pic>
        <p:nvPicPr>
          <p:cNvPr id="172121" name="Picture 89" descr="Y2-7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542" y="189434"/>
            <a:ext cx="2197530" cy="240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组合 16"/>
          <p:cNvGrpSpPr/>
          <p:nvPr/>
        </p:nvGrpSpPr>
        <p:grpSpPr>
          <a:xfrm>
            <a:off x="471041" y="2493690"/>
            <a:ext cx="11248331" cy="3600400"/>
            <a:chOff x="471835" y="934424"/>
            <a:chExt cx="11248331" cy="3600400"/>
          </a:xfrm>
        </p:grpSpPr>
        <p:sp>
          <p:nvSpPr>
            <p:cNvPr id="19" name="圆角矩形 18"/>
            <p:cNvSpPr/>
            <p:nvPr/>
          </p:nvSpPr>
          <p:spPr>
            <a:xfrm>
              <a:off x="471835" y="1094414"/>
              <a:ext cx="11248331" cy="3440410"/>
            </a:xfrm>
            <a:prstGeom prst="roundRect">
              <a:avLst>
                <a:gd name="adj" fmla="val 455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128340"/>
              </p:ext>
            </p:extLst>
          </p:nvPr>
        </p:nvGraphicFramePr>
        <p:xfrm>
          <a:off x="842169" y="2931765"/>
          <a:ext cx="10506075" cy="292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29" name="文档" r:id="rId18" imgW="10660418" imgH="2967127" progId="Word.Document.12">
                  <p:embed/>
                </p:oleObj>
              </mc:Choice>
              <mc:Fallback>
                <p:oleObj name="文档" r:id="rId18" imgW="10660418" imgH="29671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42169" y="2931765"/>
                        <a:ext cx="10506075" cy="292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857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97890" y="799053"/>
            <a:ext cx="11394632" cy="39268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武汉市高二期末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如图为同一地点的两单摆甲、乙的振动图像，下列说法中正确的是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甲、乙两单摆的摆长相等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甲单摆的振幅比乙单摆的大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甲单摆的机械能比乙单摆的大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0.5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时，有正向最大加速度的是乙单摆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TextBox 14"/>
          <p:cNvSpPr txBox="1"/>
          <p:nvPr/>
        </p:nvSpPr>
        <p:spPr>
          <a:xfrm>
            <a:off x="271448" y="2143978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27" name="TextBox 14"/>
          <p:cNvSpPr txBox="1"/>
          <p:nvPr/>
        </p:nvSpPr>
        <p:spPr>
          <a:xfrm>
            <a:off x="271448" y="4052106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29" name="矩形 28"/>
          <p:cNvSpPr/>
          <p:nvPr/>
        </p:nvSpPr>
        <p:spPr>
          <a:xfrm>
            <a:off x="0" y="-141"/>
            <a:ext cx="12189600" cy="665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0" y="124323"/>
            <a:ext cx="351904" cy="4169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71170" y="124460"/>
            <a:ext cx="11718925" cy="4171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>
          <a:xfrm>
            <a:off x="2448550" y="332656"/>
            <a:ext cx="9741050" cy="283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411098" y="58001"/>
            <a:ext cx="19117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能力综合练</a:t>
            </a:r>
            <a:endParaRPr lang="zh-CN" altLang="en-US" sz="2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6" name="TextBox 14"/>
          <p:cNvSpPr txBox="1"/>
          <p:nvPr/>
        </p:nvSpPr>
        <p:spPr>
          <a:xfrm>
            <a:off x="271448" y="2808743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179202" name="Picture 2" descr="2-7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468" y="1773610"/>
            <a:ext cx="3522354" cy="266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7" grpId="0"/>
      <p:bldP spid="3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6" name="圆角矩形 2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71041" y="386408"/>
            <a:ext cx="11248331" cy="5203626"/>
            <a:chOff x="471835" y="934424"/>
            <a:chExt cx="11248331" cy="5203626"/>
          </a:xfrm>
        </p:grpSpPr>
        <p:sp>
          <p:nvSpPr>
            <p:cNvPr id="29" name="圆角矩形 28"/>
            <p:cNvSpPr/>
            <p:nvPr/>
          </p:nvSpPr>
          <p:spPr>
            <a:xfrm>
              <a:off x="471835" y="1094414"/>
              <a:ext cx="11248331" cy="5043636"/>
            </a:xfrm>
            <a:prstGeom prst="roundRect">
              <a:avLst>
                <a:gd name="adj" fmla="val 326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659431" y="681871"/>
            <a:ext cx="7163967" cy="297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由题图可知，两单摆的周期相同，同一地点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g</a:t>
            </a:r>
          </a:p>
          <a:p>
            <a:pPr algn="just">
              <a:lnSpc>
                <a:spcPct val="22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相同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，由单摆的周期公式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   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可知，甲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乙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两单摆的摆长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相等，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项正确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甲单摆的振幅为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，乙单摆的振幅为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7 cm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431" y="3476541"/>
            <a:ext cx="108715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则甲单摆的振幅比乙单摆的大，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项正确；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尽管甲单摆的振幅比乙单摆的大，两单摆的摆长也相等，但由于两摆球的质量未知，所以无法比较两单摆机械能的大小，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项错误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541722"/>
              </p:ext>
            </p:extLst>
          </p:nvPr>
        </p:nvGraphicFramePr>
        <p:xfrm>
          <a:off x="5193499" y="1416412"/>
          <a:ext cx="1739900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74" name="文档" r:id="rId15" imgW="1740166" imgH="1089295" progId="Word.Document.12">
                  <p:embed/>
                </p:oleObj>
              </mc:Choice>
              <mc:Fallback>
                <p:oleObj name="文档" r:id="rId15" imgW="1740166" imgH="10892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193499" y="1416412"/>
                        <a:ext cx="1739900" cy="108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Picture 2" descr="2-79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438" y="807845"/>
            <a:ext cx="3418762" cy="258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19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71041" y="1250504"/>
            <a:ext cx="11248331" cy="2899370"/>
            <a:chOff x="471835" y="934424"/>
            <a:chExt cx="11248331" cy="2899370"/>
          </a:xfrm>
        </p:grpSpPr>
        <p:sp>
          <p:nvSpPr>
            <p:cNvPr id="29" name="圆角矩形 28"/>
            <p:cNvSpPr/>
            <p:nvPr/>
          </p:nvSpPr>
          <p:spPr>
            <a:xfrm>
              <a:off x="471835" y="1094414"/>
              <a:ext cx="11248331" cy="2739380"/>
            </a:xfrm>
            <a:prstGeom prst="roundRect">
              <a:avLst>
                <a:gd name="adj" fmla="val 326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659431" y="1768318"/>
            <a:ext cx="7379991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0.5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时，甲单摆经过平衡位置，乙单摆经过负向最大位移处，所以此时有正向最大加速度的是乙单摆，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项正确。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4" name="Picture 2" descr="2-79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769" y="1545841"/>
            <a:ext cx="3139045" cy="237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11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642140"/>
              </p:ext>
            </p:extLst>
          </p:nvPr>
        </p:nvGraphicFramePr>
        <p:xfrm>
          <a:off x="552450" y="3700398"/>
          <a:ext cx="110490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0" name="文档" r:id="rId3" imgW="11060544" imgH="2089030" progId="Word.Document.12">
                  <p:embed/>
                </p:oleObj>
              </mc:Choice>
              <mc:Fallback>
                <p:oleObj name="文档" r:id="rId3" imgW="11060544" imgH="20890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450" y="3700398"/>
                        <a:ext cx="11049000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圆角矩形 21">
            <a:hlinkClick r:id="rId5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6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7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8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9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0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1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2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13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3" name="圆角矩形 42">
            <a:hlinkClick r:id="rId14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15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89206" y="250280"/>
            <a:ext cx="11412000" cy="32805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如图所示，一根不可伸长的细绳下端拴一小钢球，上端系在位于光滑斜面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处的钉子上，小球处于静止状态，细绳与斜面平行。现使小球获得一平行于斜面底边的初速度，使小球偏离平衡位置，最大偏角小于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。已知斜面倾角为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，悬点到小球球心的距离为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，重力加速度为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。则小球回到最低点所需的最短时间为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33439" name="Picture 319" descr="2-81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552" y="3381567"/>
            <a:ext cx="3587222" cy="192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14"/>
          <p:cNvSpPr txBox="1"/>
          <p:nvPr/>
        </p:nvSpPr>
        <p:spPr>
          <a:xfrm>
            <a:off x="321957" y="4930914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1" name="圆角矩形 40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041" y="261442"/>
            <a:ext cx="11248331" cy="5184575"/>
            <a:chOff x="471835" y="934424"/>
            <a:chExt cx="11248331" cy="5184575"/>
          </a:xfrm>
        </p:grpSpPr>
        <p:sp>
          <p:nvSpPr>
            <p:cNvPr id="21" name="圆角矩形 20"/>
            <p:cNvSpPr/>
            <p:nvPr/>
          </p:nvSpPr>
          <p:spPr>
            <a:xfrm>
              <a:off x="471835" y="1094414"/>
              <a:ext cx="11248331" cy="5024585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312577"/>
              </p:ext>
            </p:extLst>
          </p:nvPr>
        </p:nvGraphicFramePr>
        <p:xfrm>
          <a:off x="821531" y="690563"/>
          <a:ext cx="10547350" cy="285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16" name="文档" r:id="rId15" imgW="10555614" imgH="2857859" progId="Word.Document.12">
                  <p:embed/>
                </p:oleObj>
              </mc:Choice>
              <mc:Fallback>
                <p:oleObj name="文档" r:id="rId15" imgW="10555614" imgH="28578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21531" y="690563"/>
                        <a:ext cx="10547350" cy="285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319" descr="2-81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54" y="3285778"/>
            <a:ext cx="3551705" cy="190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06" y="672484"/>
            <a:ext cx="822628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如图所示，一根细线上端固定，下端连接一个金属小球，用手使小球偏离竖直方向一个很小的夹角，然后静止释放，小球在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间来回摆动，不计空气的阻力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小球的平衡位置在哪里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？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9206" y="3958699"/>
            <a:ext cx="11412000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小球静止时的位置</a:t>
            </a:r>
            <a:r>
              <a:rPr lang="en-US" altLang="zh-CN" sz="2800" i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点为平衡位置。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41314" name="Picture 2" descr="2-6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065" y="934363"/>
            <a:ext cx="2627757" cy="249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89206" y="1012899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固定光滑圆弧面上有一个小球，将它从最低点移开一小段距离，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时刻将小球由静止释放，小球以最低点为平衡位置左右振动。已知圆弧半径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，小球半径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 err="1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≪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，当地的重力加速度大小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9.8 m/s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π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，下列哪些时刻小球运动到最低点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A.0.5 s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B.1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  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C.1.5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D.2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0" name="TextBox 14"/>
          <p:cNvSpPr txBox="1"/>
          <p:nvPr/>
        </p:nvSpPr>
        <p:spPr>
          <a:xfrm>
            <a:off x="252398" y="3635658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134459" name="Picture 315" descr="Y2-7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446" y="3467272"/>
            <a:ext cx="3127477" cy="75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14"/>
          <p:cNvSpPr txBox="1"/>
          <p:nvPr/>
        </p:nvSpPr>
        <p:spPr>
          <a:xfrm>
            <a:off x="258839" y="4247810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471041" y="837505"/>
            <a:ext cx="11248331" cy="4104457"/>
            <a:chOff x="471835" y="934424"/>
            <a:chExt cx="11248331" cy="4104457"/>
          </a:xfrm>
        </p:grpSpPr>
        <p:sp>
          <p:nvSpPr>
            <p:cNvPr id="42" name="圆角矩形 41"/>
            <p:cNvSpPr/>
            <p:nvPr/>
          </p:nvSpPr>
          <p:spPr>
            <a:xfrm>
              <a:off x="471835" y="1094415"/>
              <a:ext cx="11248331" cy="3944466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44" name="文本框 43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45" name="对象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783015"/>
              </p:ext>
            </p:extLst>
          </p:nvPr>
        </p:nvGraphicFramePr>
        <p:xfrm>
          <a:off x="821531" y="1145857"/>
          <a:ext cx="10547350" cy="285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78" name="文档" r:id="rId15" imgW="10555614" imgH="2853187" progId="Word.Document.12">
                  <p:embed/>
                </p:oleObj>
              </mc:Choice>
              <mc:Fallback>
                <p:oleObj name="文档" r:id="rId15" imgW="10555614" imgH="28531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21531" y="1145857"/>
                        <a:ext cx="10547350" cy="285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" name="Picture 315" descr="Y2-79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468" y="3917503"/>
            <a:ext cx="3127477" cy="75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693490"/>
            <a:ext cx="11412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常州市高二期中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如图甲，将力传感器固定于天花板上，传感器上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点为单摆的固定悬点。现将摆球拉到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点，最大摆角未知。现释放摆球，摆球将在竖直面内的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之间来回摆动，其中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点为运动中的最低位置。图乙表示细线对摆球的拉力大小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随时间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变化的曲线，图中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为摆球从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点开始运动的时刻，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忽略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空气阻力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m/s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单摆的周期和摆长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89206" y="5210944"/>
            <a:ext cx="96664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0.8π 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s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1.6 m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-141"/>
            <a:ext cx="12189600" cy="665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0" y="124323"/>
            <a:ext cx="351904" cy="4169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71170" y="124460"/>
            <a:ext cx="11718925" cy="4171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>
          <a:xfrm>
            <a:off x="2448550" y="332656"/>
            <a:ext cx="9741050" cy="283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411098" y="58001"/>
            <a:ext cx="19117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尖子生选练</a:t>
            </a:r>
            <a:endParaRPr lang="zh-CN" altLang="en-US" sz="2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81250" name="Picture 2" descr="2-8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17" y="3533981"/>
            <a:ext cx="5325613" cy="241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71041" y="956483"/>
            <a:ext cx="11248331" cy="3919629"/>
            <a:chOff x="471835" y="934424"/>
            <a:chExt cx="11248331" cy="3919629"/>
          </a:xfrm>
        </p:grpSpPr>
        <p:sp>
          <p:nvSpPr>
            <p:cNvPr id="31" name="圆角矩形 30"/>
            <p:cNvSpPr/>
            <p:nvPr/>
          </p:nvSpPr>
          <p:spPr>
            <a:xfrm>
              <a:off x="471835" y="1094415"/>
              <a:ext cx="11248331" cy="3759638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703963" y="1250504"/>
            <a:ext cx="5890092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一个周期内摆球两次经过最低点，两次到最高点，经过最低点时线拉力最大，过最高点时线拉力最小，根据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题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乙可得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0.8π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，根据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1.6 m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503282"/>
              </p:ext>
            </p:extLst>
          </p:nvPr>
        </p:nvGraphicFramePr>
        <p:xfrm>
          <a:off x="5273040" y="3198133"/>
          <a:ext cx="1747838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92" name="文档" r:id="rId15" imgW="1754203" imgH="1129318" progId="Word.Document.12">
                  <p:embed/>
                </p:oleObj>
              </mc:Choice>
              <mc:Fallback>
                <p:oleObj name="文档" r:id="rId15" imgW="1754203" imgH="11293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273040" y="3198133"/>
                        <a:ext cx="1747838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" descr="2-83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278" y="1413570"/>
            <a:ext cx="4841466" cy="219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42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1020720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摆球的质量；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89206" y="3773429"/>
            <a:ext cx="966644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0.358 m/s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9206" y="2424327"/>
            <a:ext cx="1141200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摆球运动过程中的最大速度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保留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位有效数字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89206" y="1738155"/>
            <a:ext cx="966644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0.05 kg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1" name="Picture 2" descr="2-8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62" y="1013701"/>
            <a:ext cx="5325613" cy="241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74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71041" y="189434"/>
            <a:ext cx="11248331" cy="5688631"/>
            <a:chOff x="471835" y="934424"/>
            <a:chExt cx="11248331" cy="5688631"/>
          </a:xfrm>
        </p:grpSpPr>
        <p:sp>
          <p:nvSpPr>
            <p:cNvPr id="31" name="圆角矩形 30"/>
            <p:cNvSpPr/>
            <p:nvPr/>
          </p:nvSpPr>
          <p:spPr>
            <a:xfrm>
              <a:off x="471835" y="1094414"/>
              <a:ext cx="11248331" cy="5528641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735289" y="430497"/>
            <a:ext cx="5647949" cy="257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设摆球在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处的速度为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处的摆角为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，在最低点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，根据牛顿第二定律有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F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mg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    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点，由于速度为零，因此向心力为零，即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35289" y="2966378"/>
            <a:ext cx="10719835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沿线方向合力为零，则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，根据机械能守恒可知，在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8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速度最大，从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过程中，由动能定理可得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由题图乙可得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0.498 N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0.504 N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0.05 kg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≈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0.358 m/s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041176"/>
              </p:ext>
            </p:extLst>
          </p:nvPr>
        </p:nvGraphicFramePr>
        <p:xfrm>
          <a:off x="3718942" y="1609274"/>
          <a:ext cx="158115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06" name="文档" r:id="rId15" imgW="1587564" imgH="1117780" progId="Word.Document.12">
                  <p:embed/>
                </p:oleObj>
              </mc:Choice>
              <mc:Fallback>
                <p:oleObj name="文档" r:id="rId15" imgW="1587564" imgH="11177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718942" y="1609274"/>
                        <a:ext cx="1581150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955704"/>
              </p:ext>
            </p:extLst>
          </p:nvPr>
        </p:nvGraphicFramePr>
        <p:xfrm>
          <a:off x="8077200" y="3586560"/>
          <a:ext cx="3962400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07" name="文档" r:id="rId17" imgW="4015879" imgH="1012853" progId="Word.Document.12">
                  <p:embed/>
                </p:oleObj>
              </mc:Choice>
              <mc:Fallback>
                <p:oleObj name="文档" r:id="rId17" imgW="4015879" imgH="10128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077200" y="3586560"/>
                        <a:ext cx="3962400" cy="99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矩形 28">
            <a:hlinkClick r:id="rId19" action="ppaction://hlinksldjump"/>
          </p:cNvPr>
          <p:cNvSpPr/>
          <p:nvPr/>
        </p:nvSpPr>
        <p:spPr>
          <a:xfrm>
            <a:off x="11206480" y="6454140"/>
            <a:ext cx="983615" cy="4051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返回</a:t>
            </a:r>
          </a:p>
        </p:txBody>
      </p:sp>
      <p:pic>
        <p:nvPicPr>
          <p:cNvPr id="32" name="Picture 2" descr="2-8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572" y="585274"/>
            <a:ext cx="4841466" cy="219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51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08" y="2046515"/>
            <a:ext cx="4917600" cy="27661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flipV="1">
            <a:off x="7272338" y="2046604"/>
            <a:ext cx="4918075" cy="276606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198880" y="0"/>
            <a:ext cx="1002030" cy="11309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 16"/>
          <p:cNvSpPr/>
          <p:nvPr userDrawn="1"/>
        </p:nvSpPr>
        <p:spPr>
          <a:xfrm>
            <a:off x="1375859" y="185620"/>
            <a:ext cx="648072" cy="759695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矩形 59"/>
          <p:cNvSpPr/>
          <p:nvPr/>
        </p:nvSpPr>
        <p:spPr>
          <a:xfrm flipV="1">
            <a:off x="0" y="2047240"/>
            <a:ext cx="7272655" cy="27660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26654" y="2565298"/>
            <a:ext cx="7056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495666"/>
                </a:solidFill>
              </a:rPr>
              <a:t>BENKEJIESHU</a:t>
            </a:r>
            <a:endParaRPr lang="zh-CN" altLang="en-US" sz="6600" dirty="0">
              <a:solidFill>
                <a:srgbClr val="495666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26654" y="2781559"/>
            <a:ext cx="2030746" cy="670088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本课结束</a:t>
            </a:r>
            <a:endParaRPr lang="zh-CN" altLang="en-US" sz="3200" b="1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1126654" y="3470697"/>
            <a:ext cx="10647659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更多精彩内容请登录：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www.xinjiaoyu.com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06" y="547219"/>
            <a:ext cx="8226280" cy="13415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小球摆动过程中受到哪些力的作用？什么力提供向心力？什么力提供回复力？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41314" name="Picture 2" descr="2-6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065" y="809098"/>
            <a:ext cx="2627757" cy="249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89206" y="1887689"/>
            <a:ext cx="8226280" cy="198789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小球受重力和细线的拉力作用。细线的拉力和重力沿细线方向的分力的合力提供向心力。重力沿切线方向的分力提供小球振动的回复力。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9206" y="3835176"/>
            <a:ext cx="1110660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小球经过平衡位置时回复力为零，合外力也为零吗？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206" y="4604593"/>
            <a:ext cx="1141200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小球经过平衡位置时，做圆周运动，其合外力不为零</a:t>
            </a:r>
            <a:r>
              <a:rPr lang="zh-CN" altLang="zh-CN" sz="28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en-US" altLang="zh-CN" sz="28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5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909514"/>
            <a:ext cx="11412000" cy="4542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单摆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实际摆看成单摆的条件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细线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小球相比可以忽略。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小球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线的长度相比可以忽略。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摆线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摆线长度相比可以忽略。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摆球的重力及细线的拉力相比可以忽略。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单摆是实际摆的理想化模型。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0"/>
            <a:ext cx="12190413" cy="6934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5B6B"/>
              </a:solidFill>
            </a:endParaRPr>
          </a:p>
        </p:txBody>
      </p:sp>
      <p:sp>
        <p:nvSpPr>
          <p:cNvPr id="12" name="流程图: 离页连接符 11"/>
          <p:cNvSpPr/>
          <p:nvPr/>
        </p:nvSpPr>
        <p:spPr>
          <a:xfrm>
            <a:off x="486354" y="0"/>
            <a:ext cx="1804035" cy="861695"/>
          </a:xfrm>
          <a:prstGeom prst="flowChartOffpage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3858" y="88737"/>
            <a:ext cx="170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kern="1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梳理与总结</a:t>
            </a:r>
            <a:endParaRPr lang="zh-CN" altLang="zh-CN" b="1" kern="10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23460" y="229671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质量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43998" y="293526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直径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32985" y="359286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形变量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73849" y="421835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空气阻力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25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549474"/>
            <a:ext cx="11412000" cy="514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单摆的回复力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回复力的来源：摆球的重力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沿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方向的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分力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回复力的特点：在摆角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很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条件下，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≈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≈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为偏离平衡位置的位移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，单摆的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回复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0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力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令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3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单摆的运动规律：在摆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角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，单摆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做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运动。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42338" name="Picture 2" descr="2-6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033" y="1271121"/>
            <a:ext cx="2627757" cy="316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525794" y="130334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圆弧切线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26012" y="1898576"/>
            <a:ext cx="1308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mg</a:t>
            </a:r>
            <a:r>
              <a:rPr lang="en-US" altLang="zh-CN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27637" y="256569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580311"/>
              </p:ext>
            </p:extLst>
          </p:nvPr>
        </p:nvGraphicFramePr>
        <p:xfrm>
          <a:off x="1011213" y="2988221"/>
          <a:ext cx="1130300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71" name="文档" r:id="rId4" imgW="1130478" imgH="1230640" progId="Word.Document.12">
                  <p:embed/>
                </p:oleObj>
              </mc:Choice>
              <mc:Fallback>
                <p:oleObj name="文档" r:id="rId4" imgW="1130478" imgH="12306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1213" y="2988221"/>
                        <a:ext cx="1130300" cy="1230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414576"/>
              </p:ext>
            </p:extLst>
          </p:nvPr>
        </p:nvGraphicFramePr>
        <p:xfrm>
          <a:off x="1414686" y="3921199"/>
          <a:ext cx="1663700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72" name="文档" r:id="rId6" imgW="1663865" imgH="1058646" progId="Word.Document.12">
                  <p:embed/>
                </p:oleObj>
              </mc:Choice>
              <mc:Fallback>
                <p:oleObj name="文档" r:id="rId6" imgW="1663865" imgH="10586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14686" y="3921199"/>
                        <a:ext cx="1663700" cy="1058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021864"/>
              </p:ext>
            </p:extLst>
          </p:nvPr>
        </p:nvGraphicFramePr>
        <p:xfrm>
          <a:off x="3701901" y="4130824"/>
          <a:ext cx="1663700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73" name="文档" r:id="rId8" imgW="1663865" imgH="1060449" progId="Word.Document.12">
                  <p:embed/>
                </p:oleObj>
              </mc:Choice>
              <mc:Fallback>
                <p:oleObj name="文档" r:id="rId8" imgW="1663865" imgH="10604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01901" y="4130824"/>
                        <a:ext cx="1663700" cy="1058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/>
          <p:cNvSpPr/>
          <p:nvPr/>
        </p:nvSpPr>
        <p:spPr>
          <a:xfrm>
            <a:off x="5416005" y="4337209"/>
            <a:ext cx="861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kx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678814" y="502349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很小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405593" y="503823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简谐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79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909514"/>
            <a:ext cx="1141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判断下列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幅图中的摆动模型能否看成单摆？若不能，请说明原因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0"/>
            <a:ext cx="12190413" cy="6934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5B6B"/>
              </a:solidFill>
            </a:endParaRPr>
          </a:p>
        </p:txBody>
      </p:sp>
      <p:sp>
        <p:nvSpPr>
          <p:cNvPr id="12" name="流程图: 离页连接符 11"/>
          <p:cNvSpPr/>
          <p:nvPr/>
        </p:nvSpPr>
        <p:spPr>
          <a:xfrm>
            <a:off x="486354" y="0"/>
            <a:ext cx="1804035" cy="861695"/>
          </a:xfrm>
          <a:prstGeom prst="flowChartOffpage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3858" y="88737"/>
            <a:ext cx="170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kern="1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思考与讨论</a:t>
            </a:r>
            <a:endParaRPr lang="zh-CN" altLang="zh-CN" b="1" kern="10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9206" y="4280967"/>
            <a:ext cx="11412000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均不能看成单摆。图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(a)(d)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摆动过程中摆长会发生变化，图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(b)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空气阻力不能忽略，图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(c)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球的直径与绳的长度相比不能忽略，图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(e)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绳的质量与小球相比不能忽略。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43362" name="Picture 2" descr="2-6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135" y="1822257"/>
            <a:ext cx="6166142" cy="232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35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kwMzllMmViNzQxMDg0MThiZGZiMDg4ZDRmZjZhYmMifQ=="/>
</p:tagLst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3053</Words>
  <Application>Microsoft Office PowerPoint</Application>
  <PresentationFormat>自定义</PresentationFormat>
  <Paragraphs>541</Paragraphs>
  <Slides>56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56</vt:i4>
      </vt:variant>
    </vt:vector>
  </HeadingPairs>
  <TitlesOfParts>
    <vt:vector size="74" baseType="lpstr">
      <vt:lpstr>DOUYU Font</vt:lpstr>
      <vt:lpstr>方正中等线简体</vt:lpstr>
      <vt:lpstr>黑体</vt:lpstr>
      <vt:lpstr>华文黑体</vt:lpstr>
      <vt:lpstr>华文细黑</vt:lpstr>
      <vt:lpstr>楷体</vt:lpstr>
      <vt:lpstr>楷体_GB2312</vt:lpstr>
      <vt:lpstr>宋体</vt:lpstr>
      <vt:lpstr>微软雅黑</vt:lpstr>
      <vt:lpstr>Arial</vt:lpstr>
      <vt:lpstr>Book Antiqua</vt:lpstr>
      <vt:lpstr>Calibri</vt:lpstr>
      <vt:lpstr>Cambria Math</vt:lpstr>
      <vt:lpstr>Courier New</vt:lpstr>
      <vt:lpstr>Times New Roman</vt:lpstr>
      <vt:lpstr>7_Office 主题</vt:lpstr>
      <vt:lpstr>文档</vt:lpstr>
      <vt:lpstr>Microsoft Word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金榜苑</dc:creator>
  <cp:keywords>物理课件</cp:keywords>
  <cp:lastModifiedBy>Administrator</cp:lastModifiedBy>
  <cp:revision>7452</cp:revision>
  <dcterms:created xsi:type="dcterms:W3CDTF">2014-11-27T01:03:00Z</dcterms:created>
  <dcterms:modified xsi:type="dcterms:W3CDTF">2024-04-28T08:35:10Z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FACF11E2EA8A4EB9A823E81D0CED0350_12</vt:lpwstr>
  </property>
</Properties>
</file>